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6858000" cx="9144000"/>
  <p:notesSz cx="6858000" cy="9144000"/>
  <p:embeddedFontLst>
    <p:embeddedFont>
      <p:font typeface="Roboto"/>
      <p:regular r:id="rId63"/>
      <p:bold r:id="rId64"/>
      <p:italic r:id="rId65"/>
      <p:boldItalic r:id="rId66"/>
    </p:embeddedFont>
    <p:embeddedFont>
      <p:font typeface="Century Gothic"/>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71" roundtripDataSignature="AMtx7mjj13ujR05aAVgtU6ErmkqrHpHH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6FBA82-7627-4274-812F-803F88F324B6}">
  <a:tblStyle styleId="{D46FBA82-7627-4274-812F-803F88F324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customschemas.google.com/relationships/presentationmetadata" Target="metadata"/><Relationship Id="rId70" Type="http://schemas.openxmlformats.org/officeDocument/2006/relationships/font" Target="fonts/CenturyGothic-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6.xml"/><Relationship Id="rId66" Type="http://schemas.openxmlformats.org/officeDocument/2006/relationships/font" Target="fonts/Roboto-boldItalic.fntdata"/><Relationship Id="rId21" Type="http://schemas.openxmlformats.org/officeDocument/2006/relationships/slide" Target="slides/slide15.xml"/><Relationship Id="rId65" Type="http://schemas.openxmlformats.org/officeDocument/2006/relationships/font" Target="fonts/Roboto-italic.fntdata"/><Relationship Id="rId24" Type="http://schemas.openxmlformats.org/officeDocument/2006/relationships/slide" Target="slides/slide18.xml"/><Relationship Id="rId68" Type="http://schemas.openxmlformats.org/officeDocument/2006/relationships/font" Target="fonts/CenturyGothic-bold.fntdata"/><Relationship Id="rId23" Type="http://schemas.openxmlformats.org/officeDocument/2006/relationships/slide" Target="slides/slide17.xml"/><Relationship Id="rId67" Type="http://schemas.openxmlformats.org/officeDocument/2006/relationships/font" Target="fonts/CenturyGothic-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enturyGothic-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690ec0011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g10690ec0011_0_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g10690ec0011_0_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690ec0011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10690ec0011_0_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10690ec0011_0_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690ec0011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10690ec0011_0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10690ec0011_0_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690ec0011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10690ec0011_0_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g10690ec0011_0_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9cb693dbf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9cb693dbf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09cb693dbf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71411df5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71411df5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071411df58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834607e7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834607e7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0834607e7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0834607e73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0834607e73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10834607e73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834607e73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834607e73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10834607e73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834607e73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834607e73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10834607e73_0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834607e73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834607e73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10834607e73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834607e73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834607e73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10834607e73_0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834607e73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0834607e73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10834607e73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834607e73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834607e73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0834607e73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9cb693dbf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9cb693dbf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109cb693dbf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834607e73_0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834607e73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10834607e73_0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834607e73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0834607e73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10834607e73_0_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834607e73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834607e73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10834607e73_0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834607e73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0834607e73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10834607e73_0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834607e73_0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834607e73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10834607e73_0_9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98f9d0f6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98f9d0f6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1098f9d0f6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3bb489db2_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e3bb489db2_4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e3bb489db2_4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 name="Google Shape;19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y slide ">
  <p:cSld name="my slide ">
    <p:spTree>
      <p:nvGrpSpPr>
        <p:cNvPr id="26" name="Shape 26"/>
        <p:cNvGrpSpPr/>
        <p:nvPr/>
      </p:nvGrpSpPr>
      <p:grpSpPr>
        <a:xfrm>
          <a:off x="0" y="0"/>
          <a:ext cx="0" cy="0"/>
          <a:chOff x="0" y="0"/>
          <a:chExt cx="0" cy="0"/>
        </a:xfrm>
      </p:grpSpPr>
      <p:sp>
        <p:nvSpPr>
          <p:cNvPr id="27" name="Google Shape;27;p62"/>
          <p:cNvSpPr txBox="1"/>
          <p:nvPr>
            <p:ph idx="11" type="ftr"/>
          </p:nvPr>
        </p:nvSpPr>
        <p:spPr>
          <a:xfrm>
            <a:off x="6188528" y="483792"/>
            <a:ext cx="3086100" cy="365125"/>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9" name="Shape 89"/>
        <p:cNvGrpSpPr/>
        <p:nvPr/>
      </p:nvGrpSpPr>
      <p:grpSpPr>
        <a:xfrm>
          <a:off x="0" y="0"/>
          <a:ext cx="0" cy="0"/>
          <a:chOff x="0" y="0"/>
          <a:chExt cx="0" cy="0"/>
        </a:xfrm>
      </p:grpSpPr>
      <p:sp>
        <p:nvSpPr>
          <p:cNvPr id="90" name="Google Shape;90;p54"/>
          <p:cNvSpPr txBox="1"/>
          <p:nvPr>
            <p:ph type="title"/>
          </p:nvPr>
        </p:nvSpPr>
        <p:spPr>
          <a:xfrm>
            <a:off x="609599" y="4800600"/>
            <a:ext cx="6347714"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54"/>
          <p:cNvSpPr/>
          <p:nvPr>
            <p:ph idx="2" type="pic"/>
          </p:nvPr>
        </p:nvSpPr>
        <p:spPr>
          <a:xfrm>
            <a:off x="609599" y="609600"/>
            <a:ext cx="6347714" cy="3845718"/>
          </a:xfrm>
          <a:prstGeom prst="rect">
            <a:avLst/>
          </a:prstGeom>
          <a:noFill/>
          <a:ln>
            <a:noFill/>
          </a:ln>
        </p:spPr>
      </p:sp>
      <p:sp>
        <p:nvSpPr>
          <p:cNvPr id="92" name="Google Shape;92;p54"/>
          <p:cNvSpPr txBox="1"/>
          <p:nvPr>
            <p:ph idx="1" type="body"/>
          </p:nvPr>
        </p:nvSpPr>
        <p:spPr>
          <a:xfrm>
            <a:off x="609599" y="5367338"/>
            <a:ext cx="6347714"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3" name="Google Shape;93;p54"/>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54"/>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54"/>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6" name="Shape 96"/>
        <p:cNvGrpSpPr/>
        <p:nvPr/>
      </p:nvGrpSpPr>
      <p:grpSpPr>
        <a:xfrm>
          <a:off x="0" y="0"/>
          <a:ext cx="0" cy="0"/>
          <a:chOff x="0" y="0"/>
          <a:chExt cx="0" cy="0"/>
        </a:xfrm>
      </p:grpSpPr>
      <p:sp>
        <p:nvSpPr>
          <p:cNvPr id="97" name="Google Shape;97;p55"/>
          <p:cNvSpPr txBox="1"/>
          <p:nvPr>
            <p:ph type="title"/>
          </p:nvPr>
        </p:nvSpPr>
        <p:spPr>
          <a:xfrm>
            <a:off x="609600" y="609600"/>
            <a:ext cx="6347714"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5"/>
          <p:cNvSpPr txBox="1"/>
          <p:nvPr>
            <p:ph idx="1" type="body"/>
          </p:nvPr>
        </p:nvSpPr>
        <p:spPr>
          <a:xfrm>
            <a:off x="609600" y="4470400"/>
            <a:ext cx="6347714"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99" name="Google Shape;99;p55"/>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5"/>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2" name="Shape 102"/>
        <p:cNvGrpSpPr/>
        <p:nvPr/>
      </p:nvGrpSpPr>
      <p:grpSpPr>
        <a:xfrm>
          <a:off x="0" y="0"/>
          <a:ext cx="0" cy="0"/>
          <a:chOff x="0" y="0"/>
          <a:chExt cx="0" cy="0"/>
        </a:xfrm>
      </p:grpSpPr>
      <p:sp>
        <p:nvSpPr>
          <p:cNvPr id="103" name="Google Shape;103;p56"/>
          <p:cNvSpPr txBox="1"/>
          <p:nvPr>
            <p:ph type="title"/>
          </p:nvPr>
        </p:nvSpPr>
        <p:spPr>
          <a:xfrm>
            <a:off x="774885" y="609600"/>
            <a:ext cx="6072182"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56"/>
          <p:cNvSpPr txBox="1"/>
          <p:nvPr>
            <p:ph idx="1" type="body"/>
          </p:nvPr>
        </p:nvSpPr>
        <p:spPr>
          <a:xfrm>
            <a:off x="1101074" y="3632200"/>
            <a:ext cx="541980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05" name="Google Shape;105;p56"/>
          <p:cNvSpPr txBox="1"/>
          <p:nvPr>
            <p:ph idx="2" type="body"/>
          </p:nvPr>
        </p:nvSpPr>
        <p:spPr>
          <a:xfrm>
            <a:off x="609598" y="4470400"/>
            <a:ext cx="6347715"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06" name="Google Shape;106;p56"/>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56"/>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5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09" name="Google Shape;109;p56"/>
          <p:cNvSpPr txBox="1"/>
          <p:nvPr/>
        </p:nvSpPr>
        <p:spPr>
          <a:xfrm>
            <a:off x="482711" y="790378"/>
            <a:ext cx="457319"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0" name="Google Shape;110;p56"/>
          <p:cNvSpPr txBox="1"/>
          <p:nvPr/>
        </p:nvSpPr>
        <p:spPr>
          <a:xfrm>
            <a:off x="6747699" y="2886556"/>
            <a:ext cx="457319"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1" name="Shape 111"/>
        <p:cNvGrpSpPr/>
        <p:nvPr/>
      </p:nvGrpSpPr>
      <p:grpSpPr>
        <a:xfrm>
          <a:off x="0" y="0"/>
          <a:ext cx="0" cy="0"/>
          <a:chOff x="0" y="0"/>
          <a:chExt cx="0" cy="0"/>
        </a:xfrm>
      </p:grpSpPr>
      <p:sp>
        <p:nvSpPr>
          <p:cNvPr id="112" name="Google Shape;112;p11"/>
          <p:cNvSpPr txBox="1"/>
          <p:nvPr>
            <p:ph type="title"/>
          </p:nvPr>
        </p:nvSpPr>
        <p:spPr>
          <a:xfrm>
            <a:off x="609598" y="1931988"/>
            <a:ext cx="6347715"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1"/>
          <p:cNvSpPr txBox="1"/>
          <p:nvPr>
            <p:ph idx="1" type="body"/>
          </p:nvPr>
        </p:nvSpPr>
        <p:spPr>
          <a:xfrm>
            <a:off x="609598" y="4527448"/>
            <a:ext cx="6347715"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14" name="Google Shape;114;p11"/>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1"/>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7" name="Shape 117"/>
        <p:cNvGrpSpPr/>
        <p:nvPr/>
      </p:nvGrpSpPr>
      <p:grpSpPr>
        <a:xfrm>
          <a:off x="0" y="0"/>
          <a:ext cx="0" cy="0"/>
          <a:chOff x="0" y="0"/>
          <a:chExt cx="0" cy="0"/>
        </a:xfrm>
      </p:grpSpPr>
      <p:sp>
        <p:nvSpPr>
          <p:cNvPr id="118" name="Google Shape;118;p58"/>
          <p:cNvSpPr txBox="1"/>
          <p:nvPr>
            <p:ph type="title"/>
          </p:nvPr>
        </p:nvSpPr>
        <p:spPr>
          <a:xfrm>
            <a:off x="774885" y="609600"/>
            <a:ext cx="6072182"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58"/>
          <p:cNvSpPr txBox="1"/>
          <p:nvPr>
            <p:ph idx="1" type="body"/>
          </p:nvPr>
        </p:nvSpPr>
        <p:spPr>
          <a:xfrm>
            <a:off x="609597" y="4013200"/>
            <a:ext cx="6347716"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0" name="Google Shape;120;p58"/>
          <p:cNvSpPr txBox="1"/>
          <p:nvPr>
            <p:ph idx="2" type="body"/>
          </p:nvPr>
        </p:nvSpPr>
        <p:spPr>
          <a:xfrm>
            <a:off x="609598" y="4527448"/>
            <a:ext cx="6347715"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21" name="Google Shape;121;p58"/>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58"/>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5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58"/>
          <p:cNvSpPr txBox="1"/>
          <p:nvPr/>
        </p:nvSpPr>
        <p:spPr>
          <a:xfrm>
            <a:off x="482711" y="790378"/>
            <a:ext cx="457319"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5" name="Google Shape;125;p58"/>
          <p:cNvSpPr txBox="1"/>
          <p:nvPr/>
        </p:nvSpPr>
        <p:spPr>
          <a:xfrm>
            <a:off x="6747699" y="2886556"/>
            <a:ext cx="457319"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6" name="Shape 126"/>
        <p:cNvGrpSpPr/>
        <p:nvPr/>
      </p:nvGrpSpPr>
      <p:grpSpPr>
        <a:xfrm>
          <a:off x="0" y="0"/>
          <a:ext cx="0" cy="0"/>
          <a:chOff x="0" y="0"/>
          <a:chExt cx="0" cy="0"/>
        </a:xfrm>
      </p:grpSpPr>
      <p:sp>
        <p:nvSpPr>
          <p:cNvPr id="127" name="Google Shape;127;p59"/>
          <p:cNvSpPr txBox="1"/>
          <p:nvPr>
            <p:ph type="title"/>
          </p:nvPr>
        </p:nvSpPr>
        <p:spPr>
          <a:xfrm>
            <a:off x="615848" y="609600"/>
            <a:ext cx="6341465"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59"/>
          <p:cNvSpPr txBox="1"/>
          <p:nvPr>
            <p:ph idx="1" type="body"/>
          </p:nvPr>
        </p:nvSpPr>
        <p:spPr>
          <a:xfrm>
            <a:off x="609597" y="4013200"/>
            <a:ext cx="6347716"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29" name="Google Shape;129;p59"/>
          <p:cNvSpPr txBox="1"/>
          <p:nvPr>
            <p:ph idx="2" type="body"/>
          </p:nvPr>
        </p:nvSpPr>
        <p:spPr>
          <a:xfrm>
            <a:off x="609598" y="4527448"/>
            <a:ext cx="6347715"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30" name="Google Shape;130;p59"/>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59"/>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5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60"/>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0"/>
          <p:cNvSpPr txBox="1"/>
          <p:nvPr>
            <p:ph idx="1" type="body"/>
          </p:nvPr>
        </p:nvSpPr>
        <p:spPr>
          <a:xfrm rot="5400000">
            <a:off x="1843070" y="927120"/>
            <a:ext cx="3880773" cy="6347714"/>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6" name="Google Shape;136;p60"/>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60"/>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6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9" name="Shape 139"/>
        <p:cNvGrpSpPr/>
        <p:nvPr/>
      </p:nvGrpSpPr>
      <p:grpSpPr>
        <a:xfrm>
          <a:off x="0" y="0"/>
          <a:ext cx="0" cy="0"/>
          <a:chOff x="0" y="0"/>
          <a:chExt cx="0" cy="0"/>
        </a:xfrm>
      </p:grpSpPr>
      <p:sp>
        <p:nvSpPr>
          <p:cNvPr id="140" name="Google Shape;140;p61"/>
          <p:cNvSpPr txBox="1"/>
          <p:nvPr>
            <p:ph type="title"/>
          </p:nvPr>
        </p:nvSpPr>
        <p:spPr>
          <a:xfrm rot="5400000">
            <a:off x="3840993" y="2745919"/>
            <a:ext cx="5251451" cy="978812"/>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61"/>
          <p:cNvSpPr txBox="1"/>
          <p:nvPr>
            <p:ph idx="1" type="body"/>
          </p:nvPr>
        </p:nvSpPr>
        <p:spPr>
          <a:xfrm rot="5400000">
            <a:off x="581386" y="637812"/>
            <a:ext cx="5251451" cy="5195026"/>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2" name="Google Shape;142;p61"/>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61"/>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6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7"/>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7"/>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1" name="Google Shape;31;p47"/>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7"/>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7"/>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4" name="Shape 34"/>
        <p:cNvGrpSpPr/>
        <p:nvPr/>
      </p:nvGrpSpPr>
      <p:grpSpPr>
        <a:xfrm>
          <a:off x="0" y="0"/>
          <a:ext cx="0" cy="0"/>
          <a:chOff x="0" y="0"/>
          <a:chExt cx="0" cy="0"/>
        </a:xfrm>
      </p:grpSpPr>
      <p:grpSp>
        <p:nvGrpSpPr>
          <p:cNvPr id="35" name="Google Shape;35;p46"/>
          <p:cNvGrpSpPr/>
          <p:nvPr/>
        </p:nvGrpSpPr>
        <p:grpSpPr>
          <a:xfrm>
            <a:off x="-8466" y="-8468"/>
            <a:ext cx="9169804" cy="6874935"/>
            <a:chOff x="-8466" y="-8468"/>
            <a:chExt cx="9169804" cy="6874935"/>
          </a:xfrm>
        </p:grpSpPr>
        <p:cxnSp>
          <p:nvCxnSpPr>
            <p:cNvPr id="36" name="Google Shape;36;p46"/>
            <p:cNvCxnSpPr/>
            <p:nvPr/>
          </p:nvCxnSpPr>
          <p:spPr>
            <a:xfrm flipH="1" rot="10800000">
              <a:off x="5130830" y="4175605"/>
              <a:ext cx="4022475" cy="2682396"/>
            </a:xfrm>
            <a:prstGeom prst="straightConnector1">
              <a:avLst/>
            </a:prstGeom>
            <a:noFill/>
            <a:ln cap="flat" cmpd="sng" w="9525">
              <a:solidFill>
                <a:srgbClr val="D8D8D8"/>
              </a:solidFill>
              <a:prstDash val="solid"/>
              <a:round/>
              <a:headEnd len="sm" w="sm" type="none"/>
              <a:tailEnd len="sm" w="sm" type="none"/>
            </a:ln>
          </p:spPr>
        </p:cxnSp>
        <p:cxnSp>
          <p:nvCxnSpPr>
            <p:cNvPr id="37" name="Google Shape;37;p46"/>
            <p:cNvCxnSpPr/>
            <p:nvPr/>
          </p:nvCxnSpPr>
          <p:spPr>
            <a:xfrm>
              <a:off x="7042707" y="0"/>
              <a:ext cx="1219200" cy="6858000"/>
            </a:xfrm>
            <a:prstGeom prst="straightConnector1">
              <a:avLst/>
            </a:prstGeom>
            <a:noFill/>
            <a:ln cap="flat" cmpd="sng" w="9525">
              <a:solidFill>
                <a:srgbClr val="BFBFBF"/>
              </a:solidFill>
              <a:prstDash val="solid"/>
              <a:round/>
              <a:headEnd len="sm" w="sm" type="none"/>
              <a:tailEnd len="sm" w="sm" type="none"/>
            </a:ln>
          </p:spPr>
        </p:cxnSp>
        <p:sp>
          <p:nvSpPr>
            <p:cNvPr id="38" name="Google Shape;38;p46"/>
            <p:cNvSpPr/>
            <p:nvPr/>
          </p:nvSpPr>
          <p:spPr>
            <a:xfrm>
              <a:off x="6891896" y="1"/>
              <a:ext cx="2269442" cy="6866466"/>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2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6"/>
            <p:cNvSpPr/>
            <p:nvPr/>
          </p:nvSpPr>
          <p:spPr>
            <a:xfrm>
              <a:off x="7205158" y="-8467"/>
              <a:ext cx="1948147" cy="6866467"/>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6"/>
            <p:cNvSpPr/>
            <p:nvPr/>
          </p:nvSpPr>
          <p:spPr>
            <a:xfrm>
              <a:off x="6637896" y="3920066"/>
              <a:ext cx="2513565" cy="2937933"/>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6"/>
            <p:cNvSpPr/>
            <p:nvPr/>
          </p:nvSpPr>
          <p:spPr>
            <a:xfrm>
              <a:off x="7010429" y="-8467"/>
              <a:ext cx="2142876" cy="6866467"/>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3F7818">
                <a:alpha val="69411"/>
              </a:srgbClr>
            </a:solidFill>
            <a:ln>
              <a:noFill/>
            </a:ln>
          </p:spPr>
        </p:sp>
        <p:sp>
          <p:nvSpPr>
            <p:cNvPr id="42" name="Google Shape;42;p46"/>
            <p:cNvSpPr/>
            <p:nvPr/>
          </p:nvSpPr>
          <p:spPr>
            <a:xfrm>
              <a:off x="8295776" y="-8467"/>
              <a:ext cx="857530" cy="6866467"/>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rgbClr val="BFE471">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6"/>
            <p:cNvSpPr/>
            <p:nvPr/>
          </p:nvSpPr>
          <p:spPr>
            <a:xfrm>
              <a:off x="8077231" y="-8468"/>
              <a:ext cx="1066770" cy="6866467"/>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chemeClr val="accent1">
                <a:alpha val="6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6"/>
            <p:cNvSpPr/>
            <p:nvPr/>
          </p:nvSpPr>
          <p:spPr>
            <a:xfrm>
              <a:off x="8060297" y="4893733"/>
              <a:ext cx="1094086" cy="1964267"/>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6"/>
            <p:cNvSpPr/>
            <p:nvPr/>
          </p:nvSpPr>
          <p:spPr>
            <a:xfrm>
              <a:off x="-8466" y="-8468"/>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84313"/>
              </a:schemeClr>
            </a:solidFill>
            <a:ln>
              <a:noFill/>
            </a:ln>
          </p:spPr>
        </p:sp>
      </p:grpSp>
      <p:sp>
        <p:nvSpPr>
          <p:cNvPr id="46" name="Google Shape;46;p46"/>
          <p:cNvSpPr txBox="1"/>
          <p:nvPr>
            <p:ph type="ctrTitle"/>
          </p:nvPr>
        </p:nvSpPr>
        <p:spPr>
          <a:xfrm>
            <a:off x="1130595" y="2404534"/>
            <a:ext cx="5826719"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6"/>
          <p:cNvSpPr txBox="1"/>
          <p:nvPr>
            <p:ph idx="1" type="subTitle"/>
          </p:nvPr>
        </p:nvSpPr>
        <p:spPr>
          <a:xfrm>
            <a:off x="1130595" y="4050834"/>
            <a:ext cx="5826719"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48" name="Google Shape;48;p46"/>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6"/>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6"/>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48"/>
          <p:cNvSpPr txBox="1"/>
          <p:nvPr>
            <p:ph type="title"/>
          </p:nvPr>
        </p:nvSpPr>
        <p:spPr>
          <a:xfrm>
            <a:off x="609598" y="2700868"/>
            <a:ext cx="6347715"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8"/>
          <p:cNvSpPr txBox="1"/>
          <p:nvPr>
            <p:ph idx="1" type="body"/>
          </p:nvPr>
        </p:nvSpPr>
        <p:spPr>
          <a:xfrm>
            <a:off x="609598" y="4527448"/>
            <a:ext cx="6347715"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54" name="Google Shape;54;p48"/>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8"/>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8"/>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 name="Shape 57"/>
        <p:cNvGrpSpPr/>
        <p:nvPr/>
      </p:nvGrpSpPr>
      <p:grpSpPr>
        <a:xfrm>
          <a:off x="0" y="0"/>
          <a:ext cx="0" cy="0"/>
          <a:chOff x="0" y="0"/>
          <a:chExt cx="0" cy="0"/>
        </a:xfrm>
      </p:grpSpPr>
      <p:sp>
        <p:nvSpPr>
          <p:cNvPr id="58" name="Google Shape;58;p49"/>
          <p:cNvSpPr txBox="1"/>
          <p:nvPr>
            <p:ph type="title"/>
          </p:nvPr>
        </p:nvSpPr>
        <p:spPr>
          <a:xfrm>
            <a:off x="609600" y="609600"/>
            <a:ext cx="6347714"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9"/>
          <p:cNvSpPr txBox="1"/>
          <p:nvPr>
            <p:ph idx="1" type="body"/>
          </p:nvPr>
        </p:nvSpPr>
        <p:spPr>
          <a:xfrm>
            <a:off x="609600" y="2160589"/>
            <a:ext cx="3088109"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60" name="Google Shape;60;p49"/>
          <p:cNvSpPr txBox="1"/>
          <p:nvPr>
            <p:ph idx="2" type="body"/>
          </p:nvPr>
        </p:nvSpPr>
        <p:spPr>
          <a:xfrm>
            <a:off x="3869204" y="2160590"/>
            <a:ext cx="3088110"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61" name="Google Shape;61;p49"/>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49"/>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9"/>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 name="Shape 64"/>
        <p:cNvGrpSpPr/>
        <p:nvPr/>
      </p:nvGrpSpPr>
      <p:grpSpPr>
        <a:xfrm>
          <a:off x="0" y="0"/>
          <a:ext cx="0" cy="0"/>
          <a:chOff x="0" y="0"/>
          <a:chExt cx="0" cy="0"/>
        </a:xfrm>
      </p:grpSpPr>
      <p:sp>
        <p:nvSpPr>
          <p:cNvPr id="65" name="Google Shape;65;p50"/>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50"/>
          <p:cNvSpPr txBox="1"/>
          <p:nvPr>
            <p:ph idx="1" type="body"/>
          </p:nvPr>
        </p:nvSpPr>
        <p:spPr>
          <a:xfrm>
            <a:off x="609599" y="2160983"/>
            <a:ext cx="3090672"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7" name="Google Shape;67;p50"/>
          <p:cNvSpPr txBox="1"/>
          <p:nvPr>
            <p:ph idx="2" type="body"/>
          </p:nvPr>
        </p:nvSpPr>
        <p:spPr>
          <a:xfrm>
            <a:off x="609599" y="2737246"/>
            <a:ext cx="3090672"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68" name="Google Shape;68;p50"/>
          <p:cNvSpPr txBox="1"/>
          <p:nvPr>
            <p:ph idx="3" type="body"/>
          </p:nvPr>
        </p:nvSpPr>
        <p:spPr>
          <a:xfrm>
            <a:off x="3866640" y="2160983"/>
            <a:ext cx="3090672"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69" name="Google Shape;69;p50"/>
          <p:cNvSpPr txBox="1"/>
          <p:nvPr>
            <p:ph idx="4" type="body"/>
          </p:nvPr>
        </p:nvSpPr>
        <p:spPr>
          <a:xfrm>
            <a:off x="3866640" y="2737246"/>
            <a:ext cx="3090672"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70" name="Google Shape;70;p50"/>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50"/>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50"/>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51"/>
          <p:cNvSpPr txBox="1"/>
          <p:nvPr>
            <p:ph type="title"/>
          </p:nvPr>
        </p:nvSpPr>
        <p:spPr>
          <a:xfrm>
            <a:off x="609599" y="609600"/>
            <a:ext cx="6347714"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51"/>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1"/>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1"/>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52"/>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2"/>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52"/>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 name="Shape 82"/>
        <p:cNvGrpSpPr/>
        <p:nvPr/>
      </p:nvGrpSpPr>
      <p:grpSpPr>
        <a:xfrm>
          <a:off x="0" y="0"/>
          <a:ext cx="0" cy="0"/>
          <a:chOff x="0" y="0"/>
          <a:chExt cx="0" cy="0"/>
        </a:xfrm>
      </p:grpSpPr>
      <p:sp>
        <p:nvSpPr>
          <p:cNvPr id="83" name="Google Shape;83;p53"/>
          <p:cNvSpPr txBox="1"/>
          <p:nvPr>
            <p:ph type="title"/>
          </p:nvPr>
        </p:nvSpPr>
        <p:spPr>
          <a:xfrm>
            <a:off x="609599" y="1498604"/>
            <a:ext cx="2790182"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53"/>
          <p:cNvSpPr txBox="1"/>
          <p:nvPr>
            <p:ph idx="1" type="body"/>
          </p:nvPr>
        </p:nvSpPr>
        <p:spPr>
          <a:xfrm>
            <a:off x="3571275" y="514925"/>
            <a:ext cx="3386037"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85" name="Google Shape;85;p53"/>
          <p:cNvSpPr txBox="1"/>
          <p:nvPr>
            <p:ph idx="2" type="body"/>
          </p:nvPr>
        </p:nvSpPr>
        <p:spPr>
          <a:xfrm>
            <a:off x="609599" y="2777069"/>
            <a:ext cx="2790182"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840"/>
              <a:buNone/>
              <a:defRPr sz="1050"/>
            </a:lvl2pPr>
            <a:lvl3pPr indent="-228600" lvl="2" marL="1371600" algn="l">
              <a:lnSpc>
                <a:spcPct val="100000"/>
              </a:lnSpc>
              <a:spcBef>
                <a:spcPts val="1000"/>
              </a:spcBef>
              <a:spcAft>
                <a:spcPts val="0"/>
              </a:spcAft>
              <a:buSzPts val="720"/>
              <a:buNone/>
              <a:defRPr sz="900"/>
            </a:lvl3pPr>
            <a:lvl4pPr indent="-228600" lvl="3" marL="1828800" algn="l">
              <a:lnSpc>
                <a:spcPct val="100000"/>
              </a:lnSpc>
              <a:spcBef>
                <a:spcPts val="1000"/>
              </a:spcBef>
              <a:spcAft>
                <a:spcPts val="0"/>
              </a:spcAft>
              <a:buSzPts val="600"/>
              <a:buNone/>
              <a:defRPr sz="750"/>
            </a:lvl4pPr>
            <a:lvl5pPr indent="-228600" lvl="4" marL="2286000" algn="l">
              <a:lnSpc>
                <a:spcPct val="100000"/>
              </a:lnSpc>
              <a:spcBef>
                <a:spcPts val="1000"/>
              </a:spcBef>
              <a:spcAft>
                <a:spcPts val="0"/>
              </a:spcAft>
              <a:buSzPts val="600"/>
              <a:buNone/>
              <a:defRPr sz="750"/>
            </a:lvl5pPr>
            <a:lvl6pPr indent="-228600" lvl="5" marL="2743200" algn="l">
              <a:lnSpc>
                <a:spcPct val="100000"/>
              </a:lnSpc>
              <a:spcBef>
                <a:spcPts val="1000"/>
              </a:spcBef>
              <a:spcAft>
                <a:spcPts val="0"/>
              </a:spcAft>
              <a:buSzPts val="600"/>
              <a:buNone/>
              <a:defRPr sz="750"/>
            </a:lvl6pPr>
            <a:lvl7pPr indent="-228600" lvl="6" marL="3200400" algn="l">
              <a:lnSpc>
                <a:spcPct val="100000"/>
              </a:lnSpc>
              <a:spcBef>
                <a:spcPts val="1000"/>
              </a:spcBef>
              <a:spcAft>
                <a:spcPts val="0"/>
              </a:spcAft>
              <a:buSzPts val="600"/>
              <a:buNone/>
              <a:defRPr sz="750"/>
            </a:lvl7pPr>
            <a:lvl8pPr indent="-228600" lvl="7" marL="3657600" algn="l">
              <a:lnSpc>
                <a:spcPct val="100000"/>
              </a:lnSpc>
              <a:spcBef>
                <a:spcPts val="1000"/>
              </a:spcBef>
              <a:spcAft>
                <a:spcPts val="0"/>
              </a:spcAft>
              <a:buSzPts val="600"/>
              <a:buNone/>
              <a:defRPr sz="750"/>
            </a:lvl8pPr>
            <a:lvl9pPr indent="-228600" lvl="8" marL="4114800" algn="l">
              <a:lnSpc>
                <a:spcPct val="100000"/>
              </a:lnSpc>
              <a:spcBef>
                <a:spcPts val="1000"/>
              </a:spcBef>
              <a:spcAft>
                <a:spcPts val="0"/>
              </a:spcAft>
              <a:buSzPts val="600"/>
              <a:buNone/>
              <a:defRPr sz="750"/>
            </a:lvl9pPr>
          </a:lstStyle>
          <a:p/>
        </p:txBody>
      </p:sp>
      <p:sp>
        <p:nvSpPr>
          <p:cNvPr id="86" name="Google Shape;86;p53"/>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3"/>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53"/>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45"/>
          <p:cNvGrpSpPr/>
          <p:nvPr/>
        </p:nvGrpSpPr>
        <p:grpSpPr>
          <a:xfrm>
            <a:off x="-8467" y="-8468"/>
            <a:ext cx="9169805" cy="6874935"/>
            <a:chOff x="-8467" y="-8468"/>
            <a:chExt cx="9169805" cy="6874935"/>
          </a:xfrm>
        </p:grpSpPr>
        <p:sp>
          <p:nvSpPr>
            <p:cNvPr id="11" name="Google Shape;11;p45"/>
            <p:cNvSpPr/>
            <p:nvPr/>
          </p:nvSpPr>
          <p:spPr>
            <a:xfrm>
              <a:off x="-8467" y="4013200"/>
              <a:ext cx="457200" cy="2853267"/>
            </a:xfrm>
            <a:custGeom>
              <a:rect b="b" l="l" r="r" t="t"/>
              <a:pathLst>
                <a:path extrusionOk="0" h="2853267" w="457200">
                  <a:moveTo>
                    <a:pt x="0" y="0"/>
                  </a:moveTo>
                  <a:lnTo>
                    <a:pt x="457200" y="2853267"/>
                  </a:lnTo>
                  <a:lnTo>
                    <a:pt x="0" y="2844800"/>
                  </a:lnTo>
                  <a:cubicBezTo>
                    <a:pt x="2822" y="1905000"/>
                    <a:pt x="5645" y="965200"/>
                    <a:pt x="0" y="0"/>
                  </a:cubicBezTo>
                  <a:close/>
                </a:path>
              </a:pathLst>
            </a:cu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 name="Google Shape;12;p45"/>
            <p:cNvCxnSpPr/>
            <p:nvPr/>
          </p:nvCxnSpPr>
          <p:spPr>
            <a:xfrm flipH="1" rot="10800000">
              <a:off x="5130830" y="4175605"/>
              <a:ext cx="4022475" cy="2682396"/>
            </a:xfrm>
            <a:prstGeom prst="straightConnector1">
              <a:avLst/>
            </a:prstGeom>
            <a:noFill/>
            <a:ln cap="flat" cmpd="sng" w="9525">
              <a:solidFill>
                <a:srgbClr val="D8D8D8"/>
              </a:solidFill>
              <a:prstDash val="solid"/>
              <a:round/>
              <a:headEnd len="sm" w="sm" type="none"/>
              <a:tailEnd len="sm" w="sm" type="none"/>
            </a:ln>
          </p:spPr>
        </p:cxnSp>
        <p:cxnSp>
          <p:nvCxnSpPr>
            <p:cNvPr id="13" name="Google Shape;13;p45"/>
            <p:cNvCxnSpPr/>
            <p:nvPr/>
          </p:nvCxnSpPr>
          <p:spPr>
            <a:xfrm>
              <a:off x="7042707" y="0"/>
              <a:ext cx="1219200" cy="6858000"/>
            </a:xfrm>
            <a:prstGeom prst="straightConnector1">
              <a:avLst/>
            </a:prstGeom>
            <a:noFill/>
            <a:ln cap="flat" cmpd="sng" w="9525">
              <a:solidFill>
                <a:srgbClr val="BFBFBF"/>
              </a:solidFill>
              <a:prstDash val="solid"/>
              <a:round/>
              <a:headEnd len="sm" w="sm" type="none"/>
              <a:tailEnd len="sm" w="sm" type="none"/>
            </a:ln>
          </p:spPr>
        </p:cxnSp>
        <p:sp>
          <p:nvSpPr>
            <p:cNvPr id="14" name="Google Shape;14;p45"/>
            <p:cNvSpPr/>
            <p:nvPr/>
          </p:nvSpPr>
          <p:spPr>
            <a:xfrm>
              <a:off x="6891896" y="1"/>
              <a:ext cx="2269442" cy="6866466"/>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2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5"/>
            <p:cNvSpPr/>
            <p:nvPr/>
          </p:nvSpPr>
          <p:spPr>
            <a:xfrm>
              <a:off x="7205158" y="-8467"/>
              <a:ext cx="1948147" cy="6866467"/>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5"/>
            <p:cNvSpPr/>
            <p:nvPr/>
          </p:nvSpPr>
          <p:spPr>
            <a:xfrm>
              <a:off x="6637896" y="3920066"/>
              <a:ext cx="2513565" cy="2937933"/>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5"/>
            <p:cNvSpPr/>
            <p:nvPr/>
          </p:nvSpPr>
          <p:spPr>
            <a:xfrm>
              <a:off x="7010429" y="-8467"/>
              <a:ext cx="2142876" cy="6866467"/>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3F7818">
                <a:alpha val="69411"/>
              </a:srgbClr>
            </a:solidFill>
            <a:ln>
              <a:noFill/>
            </a:ln>
          </p:spPr>
        </p:sp>
        <p:sp>
          <p:nvSpPr>
            <p:cNvPr id="18" name="Google Shape;18;p45"/>
            <p:cNvSpPr/>
            <p:nvPr/>
          </p:nvSpPr>
          <p:spPr>
            <a:xfrm>
              <a:off x="8295776" y="-8467"/>
              <a:ext cx="857530" cy="6866467"/>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rgbClr val="BFE471">
                <a:alpha val="6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5"/>
            <p:cNvSpPr/>
            <p:nvPr/>
          </p:nvSpPr>
          <p:spPr>
            <a:xfrm>
              <a:off x="8077231" y="-8468"/>
              <a:ext cx="1066770" cy="6866467"/>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chemeClr val="accent1">
                <a:alpha val="6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5"/>
            <p:cNvSpPr/>
            <p:nvPr/>
          </p:nvSpPr>
          <p:spPr>
            <a:xfrm>
              <a:off x="8060297" y="4893733"/>
              <a:ext cx="1094086" cy="1964267"/>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45"/>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22" name="Google Shape;22;p45"/>
          <p:cNvSpPr txBox="1"/>
          <p:nvPr>
            <p:ph idx="1" type="body"/>
          </p:nvPr>
        </p:nvSpPr>
        <p:spPr>
          <a:xfrm>
            <a:off x="609599" y="2160590"/>
            <a:ext cx="6347714"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45"/>
          <p:cNvSpPr txBox="1"/>
          <p:nvPr>
            <p:ph idx="10" type="dt"/>
          </p:nvPr>
        </p:nvSpPr>
        <p:spPr>
          <a:xfrm>
            <a:off x="5405258" y="6041363"/>
            <a:ext cx="684132"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45"/>
          <p:cNvSpPr txBox="1"/>
          <p:nvPr>
            <p:ph idx="11" type="ftr"/>
          </p:nvPr>
        </p:nvSpPr>
        <p:spPr>
          <a:xfrm>
            <a:off x="609599" y="6041363"/>
            <a:ext cx="4622973"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45"/>
          <p:cNvSpPr txBox="1"/>
          <p:nvPr>
            <p:ph idx="12" type="sldNum"/>
          </p:nvPr>
        </p:nvSpPr>
        <p:spPr>
          <a:xfrm>
            <a:off x="6444676" y="6041363"/>
            <a:ext cx="51263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youtube.com/watch?v=fJ0o2E4d8Ts" TargetMode="Externa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www.youtube.com/watch?v=AaiNAAwP3vw" TargetMode="Externa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
          <p:cNvSpPr txBox="1"/>
          <p:nvPr/>
        </p:nvSpPr>
        <p:spPr>
          <a:xfrm>
            <a:off x="1098370" y="1762773"/>
            <a:ext cx="5460317" cy="45664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76"/>
              </a:buClr>
              <a:buSzPts val="3600"/>
              <a:buFont typeface="Verdana"/>
              <a:buNone/>
            </a:pPr>
            <a:r>
              <a:rPr b="1" i="0" lang="en-US" sz="3000" u="none" cap="none" strike="noStrike">
                <a:solidFill>
                  <a:schemeClr val="dk1"/>
                </a:solidFill>
                <a:latin typeface="Arial"/>
                <a:ea typeface="Arial"/>
                <a:cs typeface="Arial"/>
                <a:sym typeface="Arial"/>
              </a:rPr>
              <a:t>       </a:t>
            </a:r>
            <a:r>
              <a:rPr b="1" i="0" lang="en-US" sz="3000" u="none" cap="none" strike="noStrike">
                <a:solidFill>
                  <a:schemeClr val="dk1"/>
                </a:solidFill>
                <a:latin typeface="Trebuchet MS"/>
                <a:ea typeface="Trebuchet MS"/>
                <a:cs typeface="Trebuchet MS"/>
                <a:sym typeface="Trebuchet MS"/>
              </a:rPr>
              <a:t>Prediction of CO2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2776"/>
              </a:buClr>
              <a:buSzPts val="3600"/>
              <a:buFont typeface="Verdana"/>
              <a:buNone/>
            </a:pPr>
            <a:r>
              <a:t/>
            </a:r>
            <a:endParaRPr b="1" i="0" sz="2400" u="none" cap="none" strike="noStrike">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t/>
            </a:r>
            <a:endParaRPr b="1" i="0" sz="2400" u="none" cap="none" strike="noStrike">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rPr b="1" i="0" lang="en-US" sz="2400" u="none" cap="none" strike="noStrike">
                <a:solidFill>
                  <a:srgbClr val="002776"/>
                </a:solidFill>
                <a:latin typeface="Verdana"/>
                <a:ea typeface="Verdana"/>
                <a:cs typeface="Verdana"/>
                <a:sym typeface="Verdana"/>
              </a:rPr>
              <a:t>Group 6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2776"/>
              </a:buClr>
              <a:buSzPts val="2400"/>
              <a:buFont typeface="Verdana"/>
              <a:buNone/>
            </a:pPr>
            <a:r>
              <a:rPr b="1" i="0" lang="en-US" sz="2400" u="none" cap="none" strike="noStrike">
                <a:solidFill>
                  <a:srgbClr val="002776"/>
                </a:solidFill>
                <a:latin typeface="Verdana"/>
                <a:ea typeface="Verdana"/>
                <a:cs typeface="Verdana"/>
                <a:sym typeface="Verdana"/>
              </a:rPr>
              <a:t> </a:t>
            </a:r>
            <a:endParaRPr b="0" i="0" sz="1800" u="none" cap="none" strike="noStrike">
              <a:solidFill>
                <a:schemeClr val="dk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2776"/>
              </a:buClr>
              <a:buSzPts val="2400"/>
              <a:buFont typeface="Verdana"/>
              <a:buNone/>
            </a:pPr>
            <a:r>
              <a:rPr b="1" i="0" lang="en-US" sz="2400" u="none" cap="none" strike="noStrike">
                <a:solidFill>
                  <a:srgbClr val="002776"/>
                </a:solidFill>
                <a:latin typeface="Verdana"/>
                <a:ea typeface="Verdana"/>
                <a:cs typeface="Verdana"/>
                <a:sym typeface="Verdana"/>
              </a:rPr>
              <a:t>Mentor Name:-Venkata</a:t>
            </a:r>
            <a:r>
              <a:rPr b="1" i="0" lang="en-US" sz="2800" u="none" cap="none" strike="noStrike">
                <a:solidFill>
                  <a:srgbClr val="202124"/>
                </a:solidFill>
                <a:latin typeface="Roboto"/>
                <a:ea typeface="Roboto"/>
                <a:cs typeface="Roboto"/>
                <a:sym typeface="Roboto"/>
              </a:rPr>
              <a:t> </a:t>
            </a:r>
            <a:r>
              <a:rPr b="1" i="0" lang="en-US" sz="2400" u="none" cap="none" strike="noStrike">
                <a:solidFill>
                  <a:srgbClr val="002776"/>
                </a:solidFill>
                <a:latin typeface="Verdana"/>
                <a:ea typeface="Verdana"/>
                <a:cs typeface="Verdana"/>
                <a:sym typeface="Verdana"/>
              </a:rPr>
              <a:t>Mukesh</a:t>
            </a:r>
            <a:endParaRPr b="1" i="0" sz="2400" u="none" cap="none" strike="noStrike">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2400"/>
              <a:buFont typeface="Verdana"/>
              <a:buNone/>
            </a:pPr>
            <a:r>
              <a:t/>
            </a:r>
            <a:endParaRPr b="1" i="0" sz="2400" u="none" cap="none" strike="noStrike">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2400"/>
              <a:buFont typeface="Verdana"/>
              <a:buNone/>
            </a:pPr>
            <a:r>
              <a:rPr b="1" i="0" lang="en-US" sz="2400" u="none" cap="none" strike="noStrike">
                <a:solidFill>
                  <a:srgbClr val="002776"/>
                </a:solidFill>
                <a:latin typeface="Verdana"/>
                <a:ea typeface="Verdana"/>
                <a:cs typeface="Verdana"/>
                <a:sym typeface="Verdana"/>
              </a:rPr>
              <a:t>Date:- 04/Dec/21</a:t>
            </a:r>
            <a:endParaRPr b="0" i="0" sz="1400" u="none" cap="none" strike="noStrike">
              <a:solidFill>
                <a:srgbClr val="000000"/>
              </a:solidFill>
              <a:latin typeface="Arial"/>
              <a:ea typeface="Arial"/>
              <a:cs typeface="Arial"/>
              <a:sym typeface="Arial"/>
            </a:endParaRPr>
          </a:p>
        </p:txBody>
      </p:sp>
      <p:pic>
        <p:nvPicPr>
          <p:cNvPr id="150" name="Google Shape;150;p1"/>
          <p:cNvPicPr preferRelativeResize="0"/>
          <p:nvPr/>
        </p:nvPicPr>
        <p:blipFill rotWithShape="1">
          <a:blip r:embed="rId3">
            <a:alphaModFix/>
          </a:blip>
          <a:srcRect b="0" l="0" r="0" t="0"/>
          <a:stretch/>
        </p:blipFill>
        <p:spPr>
          <a:xfrm>
            <a:off x="7700064" y="102559"/>
            <a:ext cx="1187051"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75"/>
          <p:cNvSpPr txBox="1"/>
          <p:nvPr/>
        </p:nvSpPr>
        <p:spPr>
          <a:xfrm>
            <a:off x="559943" y="251941"/>
            <a:ext cx="675012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3600"/>
              <a:buFont typeface="Courier New"/>
              <a:buNone/>
            </a:pPr>
            <a:r>
              <a:rPr b="0" i="0" lang="en-US" sz="3600" u="none" cap="none" strike="noStrike">
                <a:solidFill>
                  <a:srgbClr val="008000"/>
                </a:solidFill>
                <a:latin typeface="Courier New"/>
                <a:ea typeface="Courier New"/>
                <a:cs typeface="Courier New"/>
                <a:sym typeface="Courier New"/>
              </a:rPr>
              <a:t>Distplot</a:t>
            </a:r>
            <a:endParaRPr b="0" i="0" sz="3600" u="none" cap="none" strike="noStrike">
              <a:solidFill>
                <a:srgbClr val="000000"/>
              </a:solidFill>
              <a:latin typeface="Arial"/>
              <a:ea typeface="Arial"/>
              <a:cs typeface="Arial"/>
              <a:sym typeface="Arial"/>
            </a:endParaRPr>
          </a:p>
        </p:txBody>
      </p:sp>
      <p:pic>
        <p:nvPicPr>
          <p:cNvPr id="208" name="Google Shape;208;p75"/>
          <p:cNvPicPr preferRelativeResize="0"/>
          <p:nvPr/>
        </p:nvPicPr>
        <p:blipFill rotWithShape="1">
          <a:blip r:embed="rId3">
            <a:alphaModFix/>
          </a:blip>
          <a:srcRect b="15451" l="18075" r="41139" t="35189"/>
          <a:stretch/>
        </p:blipFill>
        <p:spPr>
          <a:xfrm>
            <a:off x="559951" y="1119187"/>
            <a:ext cx="5805077" cy="5076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76"/>
          <p:cNvSpPr txBox="1"/>
          <p:nvPr/>
        </p:nvSpPr>
        <p:spPr>
          <a:xfrm>
            <a:off x="703780" y="149199"/>
            <a:ext cx="675012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3600"/>
              <a:buFont typeface="Courier New"/>
              <a:buNone/>
            </a:pPr>
            <a:r>
              <a:rPr b="0" i="0" lang="en-US" sz="3600" u="none" cap="none" strike="noStrike">
                <a:solidFill>
                  <a:srgbClr val="008000"/>
                </a:solidFill>
                <a:latin typeface="Courier New"/>
                <a:ea typeface="Courier New"/>
                <a:cs typeface="Courier New"/>
                <a:sym typeface="Courier New"/>
              </a:rPr>
              <a:t>Heatmap</a:t>
            </a:r>
            <a:endParaRPr b="0" i="0" sz="3600" u="none" cap="none" strike="noStrike">
              <a:solidFill>
                <a:srgbClr val="000000"/>
              </a:solidFill>
              <a:latin typeface="Arial"/>
              <a:ea typeface="Arial"/>
              <a:cs typeface="Arial"/>
              <a:sym typeface="Arial"/>
            </a:endParaRPr>
          </a:p>
        </p:txBody>
      </p:sp>
      <p:pic>
        <p:nvPicPr>
          <p:cNvPr id="214" name="Google Shape;214;p76"/>
          <p:cNvPicPr preferRelativeResize="0"/>
          <p:nvPr/>
        </p:nvPicPr>
        <p:blipFill rotWithShape="1">
          <a:blip r:embed="rId3">
            <a:alphaModFix/>
          </a:blip>
          <a:srcRect b="37307" l="18076" r="38376" t="19725"/>
          <a:stretch/>
        </p:blipFill>
        <p:spPr>
          <a:xfrm>
            <a:off x="885825" y="997475"/>
            <a:ext cx="6029323" cy="441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77"/>
          <p:cNvPicPr preferRelativeResize="0"/>
          <p:nvPr/>
        </p:nvPicPr>
        <p:blipFill rotWithShape="1">
          <a:blip r:embed="rId3">
            <a:alphaModFix/>
          </a:blip>
          <a:srcRect b="14617" l="2709" r="65360" t="42043"/>
          <a:stretch/>
        </p:blipFill>
        <p:spPr>
          <a:xfrm>
            <a:off x="1395135" y="1590766"/>
            <a:ext cx="4858181" cy="35711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78"/>
          <p:cNvPicPr preferRelativeResize="0"/>
          <p:nvPr/>
        </p:nvPicPr>
        <p:blipFill rotWithShape="1">
          <a:blip r:embed="rId3">
            <a:alphaModFix/>
          </a:blip>
          <a:srcRect b="30082" l="2240" r="66506" t="40376"/>
          <a:stretch/>
        </p:blipFill>
        <p:spPr>
          <a:xfrm>
            <a:off x="1714500" y="1909762"/>
            <a:ext cx="5715000" cy="3038475"/>
          </a:xfrm>
          <a:prstGeom prst="rect">
            <a:avLst/>
          </a:prstGeom>
          <a:noFill/>
          <a:ln>
            <a:noFill/>
          </a:ln>
        </p:spPr>
      </p:pic>
      <p:sp>
        <p:nvSpPr>
          <p:cNvPr id="225" name="Google Shape;225;p78"/>
          <p:cNvSpPr txBox="1"/>
          <p:nvPr>
            <p:ph type="title"/>
          </p:nvPr>
        </p:nvSpPr>
        <p:spPr>
          <a:xfrm>
            <a:off x="0" y="819056"/>
            <a:ext cx="8913813" cy="914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4"/>
              </a:buClr>
              <a:buSzPts val="3600"/>
              <a:buFont typeface="Trebuchet MS"/>
              <a:buNone/>
            </a:pPr>
            <a:r>
              <a:rPr lang="en-US">
                <a:solidFill>
                  <a:schemeClr val="accent4"/>
                </a:solidFill>
              </a:rPr>
              <a:t># Lag Plot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79"/>
          <p:cNvPicPr preferRelativeResize="0"/>
          <p:nvPr/>
        </p:nvPicPr>
        <p:blipFill rotWithShape="1">
          <a:blip r:embed="rId3">
            <a:alphaModFix/>
          </a:blip>
          <a:srcRect b="19250" l="3020" r="45670" t="30743"/>
          <a:stretch/>
        </p:blipFill>
        <p:spPr>
          <a:xfrm>
            <a:off x="1333501" y="820510"/>
            <a:ext cx="4952999" cy="52169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80"/>
          <p:cNvPicPr preferRelativeResize="0"/>
          <p:nvPr/>
        </p:nvPicPr>
        <p:blipFill rotWithShape="1">
          <a:blip r:embed="rId3">
            <a:alphaModFix/>
          </a:blip>
          <a:srcRect b="32492" l="2135" r="56870" t="17965"/>
          <a:stretch/>
        </p:blipFill>
        <p:spPr>
          <a:xfrm>
            <a:off x="938213" y="881062"/>
            <a:ext cx="5716588" cy="5095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81"/>
          <p:cNvSpPr txBox="1"/>
          <p:nvPr/>
        </p:nvSpPr>
        <p:spPr>
          <a:xfrm>
            <a:off x="2112886" y="800462"/>
            <a:ext cx="674702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2000"/>
              <a:buFont typeface="Courier New"/>
              <a:buNone/>
            </a:pPr>
            <a:r>
              <a:rPr b="0" i="0" lang="en-US" sz="2000" u="none" cap="none" strike="noStrike">
                <a:solidFill>
                  <a:srgbClr val="008000"/>
                </a:solidFill>
                <a:latin typeface="Courier New"/>
                <a:ea typeface="Courier New"/>
                <a:cs typeface="Courier New"/>
                <a:sym typeface="Courier New"/>
              </a:rPr>
              <a:t>#Determine rolling statistics</a:t>
            </a:r>
            <a:endParaRPr b="0" i="0" sz="2000" u="none" cap="none" strike="noStrike">
              <a:solidFill>
                <a:srgbClr val="000000"/>
              </a:solidFill>
              <a:latin typeface="Courier New"/>
              <a:ea typeface="Courier New"/>
              <a:cs typeface="Courier New"/>
              <a:sym typeface="Courier New"/>
            </a:endParaRPr>
          </a:p>
        </p:txBody>
      </p:sp>
      <p:pic>
        <p:nvPicPr>
          <p:cNvPr id="241" name="Google Shape;241;p81"/>
          <p:cNvPicPr preferRelativeResize="0"/>
          <p:nvPr/>
        </p:nvPicPr>
        <p:blipFill rotWithShape="1">
          <a:blip r:embed="rId3">
            <a:alphaModFix/>
          </a:blip>
          <a:srcRect b="14246" l="2500" r="51345" t="36023"/>
          <a:stretch/>
        </p:blipFill>
        <p:spPr>
          <a:xfrm>
            <a:off x="1054100" y="1200572"/>
            <a:ext cx="5549900" cy="5114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
          <p:cNvSpPr txBox="1"/>
          <p:nvPr>
            <p:ph type="title"/>
          </p:nvPr>
        </p:nvSpPr>
        <p:spPr>
          <a:xfrm>
            <a:off x="609597" y="596900"/>
            <a:ext cx="6347713" cy="1320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73330B"/>
              </a:buClr>
              <a:buSzPts val="2000"/>
              <a:buFont typeface="Trebuchet MS"/>
              <a:buNone/>
            </a:pPr>
            <a:r>
              <a:rPr lang="en-US" sz="2000">
                <a:solidFill>
                  <a:srgbClr val="73330B"/>
                </a:solidFill>
              </a:rPr>
              <a:t># Seasonal  Decompose “Additive “</a:t>
            </a:r>
            <a:endParaRPr/>
          </a:p>
        </p:txBody>
      </p:sp>
      <p:pic>
        <p:nvPicPr>
          <p:cNvPr descr="G:\Project screen shot\Additive seasonal.jpg" id="247" name="Google Shape;247;p4"/>
          <p:cNvPicPr preferRelativeResize="0"/>
          <p:nvPr/>
        </p:nvPicPr>
        <p:blipFill rotWithShape="1">
          <a:blip r:embed="rId3">
            <a:alphaModFix/>
          </a:blip>
          <a:srcRect b="0" l="0" r="0" t="0"/>
          <a:stretch/>
        </p:blipFill>
        <p:spPr>
          <a:xfrm>
            <a:off x="911667" y="1600200"/>
            <a:ext cx="5743575" cy="365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
          <p:cNvSpPr txBox="1"/>
          <p:nvPr>
            <p:ph type="title"/>
          </p:nvPr>
        </p:nvSpPr>
        <p:spPr>
          <a:xfrm>
            <a:off x="1106496" y="596900"/>
            <a:ext cx="6347713" cy="1320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73330B"/>
              </a:buClr>
              <a:buSzPts val="2000"/>
              <a:buFont typeface="Trebuchet MS"/>
              <a:buNone/>
            </a:pPr>
            <a:r>
              <a:rPr lang="en-US" sz="2000">
                <a:solidFill>
                  <a:srgbClr val="73330B"/>
                </a:solidFill>
              </a:rPr>
              <a:t># Seasonal  Decompose “Multiplicative “</a:t>
            </a:r>
            <a:endParaRPr/>
          </a:p>
        </p:txBody>
      </p:sp>
      <p:pic>
        <p:nvPicPr>
          <p:cNvPr descr="G:\Project screen shot\multipilicative.jpg" id="253" name="Google Shape;253;p5"/>
          <p:cNvPicPr preferRelativeResize="0"/>
          <p:nvPr/>
        </p:nvPicPr>
        <p:blipFill rotWithShape="1">
          <a:blip r:embed="rId3">
            <a:alphaModFix/>
          </a:blip>
          <a:srcRect b="0" l="0" r="0" t="0"/>
          <a:stretch/>
        </p:blipFill>
        <p:spPr>
          <a:xfrm>
            <a:off x="1256166" y="1600200"/>
            <a:ext cx="6048375" cy="3657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6"/>
          <p:cNvSpPr txBox="1"/>
          <p:nvPr>
            <p:ph type="title"/>
          </p:nvPr>
        </p:nvSpPr>
        <p:spPr>
          <a:xfrm>
            <a:off x="1" y="1123856"/>
            <a:ext cx="8913813" cy="60334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4"/>
              </a:buClr>
              <a:buSzPts val="2000"/>
              <a:buFont typeface="Trebuchet MS"/>
              <a:buNone/>
            </a:pPr>
            <a:r>
              <a:rPr lang="en-US" sz="2000">
                <a:solidFill>
                  <a:schemeClr val="accent4"/>
                </a:solidFill>
              </a:rPr>
              <a:t># Transformation – Adj Cube root </a:t>
            </a:r>
            <a:endParaRPr/>
          </a:p>
        </p:txBody>
      </p:sp>
      <p:pic>
        <p:nvPicPr>
          <p:cNvPr descr="G:\Project screen shot\cbrt.jpg" id="259" name="Google Shape;259;p6"/>
          <p:cNvPicPr preferRelativeResize="0"/>
          <p:nvPr/>
        </p:nvPicPr>
        <p:blipFill rotWithShape="1">
          <a:blip r:embed="rId3">
            <a:alphaModFix/>
          </a:blip>
          <a:srcRect b="0" l="0" r="0" t="0"/>
          <a:stretch/>
        </p:blipFill>
        <p:spPr>
          <a:xfrm>
            <a:off x="1985171" y="1727200"/>
            <a:ext cx="4943475" cy="346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
          <p:cNvSpPr txBox="1"/>
          <p:nvPr/>
        </p:nvSpPr>
        <p:spPr>
          <a:xfrm>
            <a:off x="0" y="112649"/>
            <a:ext cx="350712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Business Problem:</a:t>
            </a:r>
            <a:endParaRPr b="0" i="0" sz="1400" u="none" cap="none" strike="noStrike">
              <a:solidFill>
                <a:srgbClr val="000000"/>
              </a:solidFill>
              <a:latin typeface="Arial"/>
              <a:ea typeface="Arial"/>
              <a:cs typeface="Arial"/>
              <a:sym typeface="Arial"/>
            </a:endParaRPr>
          </a:p>
        </p:txBody>
      </p:sp>
      <p:sp>
        <p:nvSpPr>
          <p:cNvPr id="156" name="Google Shape;156;p2"/>
          <p:cNvSpPr txBox="1"/>
          <p:nvPr/>
        </p:nvSpPr>
        <p:spPr>
          <a:xfrm>
            <a:off x="-20236" y="3632940"/>
            <a:ext cx="8979000" cy="15172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Verdana"/>
                <a:ea typeface="Verdana"/>
                <a:cs typeface="Verdana"/>
                <a:sym typeface="Verdana"/>
              </a:rPr>
              <a:t>The objective of the analysis is to predict an item when sold, what is the probability that customer would file fraudulent  / Genuine warranty and to understand important factors associated with them</a:t>
            </a:r>
            <a:endParaRPr b="0" i="0" sz="1300" u="none" cap="none" strike="noStrike">
              <a:solidFill>
                <a:schemeClr val="dk1"/>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Verdana"/>
              <a:ea typeface="Verdana"/>
              <a:cs typeface="Verdana"/>
              <a:sym typeface="Verdana"/>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Verdana"/>
              <a:ea typeface="Verdana"/>
              <a:cs typeface="Verdana"/>
              <a:sym typeface="Verdana"/>
            </a:endParaRPr>
          </a:p>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rgbClr val="FF0000"/>
                </a:solidFill>
                <a:latin typeface="Arial"/>
                <a:ea typeface="Arial"/>
                <a:cs typeface="Arial"/>
                <a:sym typeface="Arial"/>
              </a:rPr>
              <a:t>The dataset is having incidents raised by customers. Which contains an event log of an incident management process extracted from a service desk platform of an IT company</a:t>
            </a:r>
            <a:endParaRPr b="0" i="0" sz="1300" u="none" cap="none" strike="noStrike">
              <a:solidFill>
                <a:schemeClr val="dk1"/>
              </a:solidFill>
              <a:latin typeface="Verdana"/>
              <a:ea typeface="Verdana"/>
              <a:cs typeface="Verdana"/>
              <a:sym typeface="Verdana"/>
            </a:endParaRPr>
          </a:p>
        </p:txBody>
      </p:sp>
      <p:sp>
        <p:nvSpPr>
          <p:cNvPr id="157" name="Google Shape;157;p2"/>
          <p:cNvSpPr txBox="1"/>
          <p:nvPr/>
        </p:nvSpPr>
        <p:spPr>
          <a:xfrm>
            <a:off x="0" y="2903091"/>
            <a:ext cx="2569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entury Gothic"/>
                <a:ea typeface="Century Gothic"/>
                <a:cs typeface="Century Gothic"/>
                <a:sym typeface="Century Gothic"/>
              </a:rPr>
              <a:t>Objective:</a:t>
            </a:r>
            <a:endParaRPr b="0" i="0" sz="2000" u="none" cap="none" strike="noStrike">
              <a:solidFill>
                <a:srgbClr val="000000"/>
              </a:solidFill>
              <a:latin typeface="Arial"/>
              <a:ea typeface="Arial"/>
              <a:cs typeface="Arial"/>
              <a:sym typeface="Arial"/>
            </a:endParaRPr>
          </a:p>
        </p:txBody>
      </p:sp>
      <p:sp>
        <p:nvSpPr>
          <p:cNvPr id="158" name="Google Shape;158;p2"/>
          <p:cNvSpPr txBox="1"/>
          <p:nvPr/>
        </p:nvSpPr>
        <p:spPr>
          <a:xfrm>
            <a:off x="8" y="635875"/>
            <a:ext cx="6985200" cy="10065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b="1" lang="en-US" sz="1200">
                <a:solidFill>
                  <a:schemeClr val="dk1"/>
                </a:solidFill>
              </a:rPr>
              <a:t>To forecast Co2 levels for an organization so that the organization can follow government norms with respect to Co2 emission levels.</a:t>
            </a:r>
            <a:endParaRPr b="1" i="0" sz="12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7"/>
          <p:cNvSpPr txBox="1"/>
          <p:nvPr>
            <p:ph type="title"/>
          </p:nvPr>
        </p:nvSpPr>
        <p:spPr>
          <a:xfrm>
            <a:off x="115092" y="1163136"/>
            <a:ext cx="8913813" cy="60334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4"/>
              </a:buClr>
              <a:buSzPts val="2000"/>
              <a:buFont typeface="Trebuchet MS"/>
              <a:buNone/>
            </a:pPr>
            <a:r>
              <a:rPr lang="en-US" sz="2000">
                <a:solidFill>
                  <a:schemeClr val="accent4"/>
                </a:solidFill>
              </a:rPr>
              <a:t># Transformation – Square root </a:t>
            </a:r>
            <a:endParaRPr/>
          </a:p>
        </p:txBody>
      </p:sp>
      <p:pic>
        <p:nvPicPr>
          <p:cNvPr descr="G:\Project screen shot\sqrt.jpg" id="265" name="Google Shape;265;p7"/>
          <p:cNvPicPr preferRelativeResize="0"/>
          <p:nvPr/>
        </p:nvPicPr>
        <p:blipFill rotWithShape="1">
          <a:blip r:embed="rId3">
            <a:alphaModFix/>
          </a:blip>
          <a:srcRect b="0" l="0" r="0" t="0"/>
          <a:stretch/>
        </p:blipFill>
        <p:spPr>
          <a:xfrm>
            <a:off x="2157412" y="1926092"/>
            <a:ext cx="4829175" cy="3467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82"/>
          <p:cNvSpPr txBox="1"/>
          <p:nvPr/>
        </p:nvSpPr>
        <p:spPr>
          <a:xfrm>
            <a:off x="1198485" y="1050445"/>
            <a:ext cx="674702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2000"/>
              <a:buFont typeface="Courier New"/>
              <a:buNone/>
            </a:pPr>
            <a:r>
              <a:rPr b="0" i="0" lang="en-US" sz="2000" u="none" cap="none" strike="noStrike">
                <a:solidFill>
                  <a:srgbClr val="008000"/>
                </a:solidFill>
                <a:latin typeface="Courier New"/>
                <a:ea typeface="Courier New"/>
                <a:cs typeface="Courier New"/>
                <a:sym typeface="Courier New"/>
              </a:rPr>
              <a:t>#Plot rolling statistics:</a:t>
            </a:r>
            <a:endParaRPr b="0" i="0" sz="2000" u="none" cap="none" strike="noStrike">
              <a:solidFill>
                <a:srgbClr val="000000"/>
              </a:solidFill>
              <a:latin typeface="Courier New"/>
              <a:ea typeface="Courier New"/>
              <a:cs typeface="Courier New"/>
              <a:sym typeface="Courier New"/>
            </a:endParaRPr>
          </a:p>
        </p:txBody>
      </p:sp>
      <p:pic>
        <p:nvPicPr>
          <p:cNvPr id="271" name="Google Shape;271;p82"/>
          <p:cNvPicPr preferRelativeResize="0"/>
          <p:nvPr/>
        </p:nvPicPr>
        <p:blipFill rotWithShape="1">
          <a:blip r:embed="rId3">
            <a:alphaModFix/>
          </a:blip>
          <a:srcRect b="40824" l="4688" r="71924" t="33430"/>
          <a:stretch/>
        </p:blipFill>
        <p:spPr>
          <a:xfrm>
            <a:off x="1589680" y="1974326"/>
            <a:ext cx="5964639" cy="2647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83"/>
          <p:cNvSpPr txBox="1"/>
          <p:nvPr/>
        </p:nvSpPr>
        <p:spPr>
          <a:xfrm>
            <a:off x="1197321" y="665450"/>
            <a:ext cx="674935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2000"/>
              <a:buFont typeface="Courier New"/>
              <a:buNone/>
            </a:pPr>
            <a:r>
              <a:rPr b="0" i="0" lang="en-US" sz="2000" u="none" cap="none" strike="noStrike">
                <a:solidFill>
                  <a:srgbClr val="008000"/>
                </a:solidFill>
                <a:latin typeface="Courier New"/>
                <a:ea typeface="Courier New"/>
                <a:cs typeface="Courier New"/>
                <a:sym typeface="Courier New"/>
              </a:rPr>
              <a:t>#perform Dickey fuller Test:</a:t>
            </a:r>
            <a:endParaRPr b="0" i="0" sz="2000" u="none" cap="none" strike="noStrike">
              <a:solidFill>
                <a:srgbClr val="000000"/>
              </a:solidFill>
              <a:latin typeface="Courier New"/>
              <a:ea typeface="Courier New"/>
              <a:cs typeface="Courier New"/>
              <a:sym typeface="Courier New"/>
            </a:endParaRPr>
          </a:p>
        </p:txBody>
      </p:sp>
      <p:pic>
        <p:nvPicPr>
          <p:cNvPr id="277" name="Google Shape;277;p83"/>
          <p:cNvPicPr preferRelativeResize="0"/>
          <p:nvPr/>
        </p:nvPicPr>
        <p:blipFill rotWithShape="1">
          <a:blip r:embed="rId3">
            <a:alphaModFix/>
          </a:blip>
          <a:srcRect b="63606" l="3021" r="71350" t="19077"/>
          <a:stretch/>
        </p:blipFill>
        <p:spPr>
          <a:xfrm>
            <a:off x="1197321" y="2538412"/>
            <a:ext cx="5717829" cy="25949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84"/>
          <p:cNvSpPr txBox="1"/>
          <p:nvPr/>
        </p:nvSpPr>
        <p:spPr>
          <a:xfrm>
            <a:off x="586212" y="538702"/>
            <a:ext cx="674935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2000"/>
              <a:buFont typeface="Courier New"/>
              <a:buNone/>
            </a:pPr>
            <a:r>
              <a:rPr b="0" i="0" lang="en-US" sz="2000" u="none" cap="none" strike="noStrike">
                <a:solidFill>
                  <a:srgbClr val="008000"/>
                </a:solidFill>
                <a:latin typeface="Courier New"/>
                <a:ea typeface="Courier New"/>
                <a:cs typeface="Courier New"/>
                <a:sym typeface="Courier New"/>
              </a:rPr>
              <a:t>#Estimating Trend</a:t>
            </a:r>
            <a:endParaRPr b="0" i="0" sz="2000" u="none" cap="none" strike="noStrike">
              <a:solidFill>
                <a:srgbClr val="000000"/>
              </a:solidFill>
              <a:latin typeface="Courier New"/>
              <a:ea typeface="Courier New"/>
              <a:cs typeface="Courier New"/>
              <a:sym typeface="Courier New"/>
            </a:endParaRPr>
          </a:p>
        </p:txBody>
      </p:sp>
      <p:pic>
        <p:nvPicPr>
          <p:cNvPr id="283" name="Google Shape;283;p84"/>
          <p:cNvPicPr preferRelativeResize="0"/>
          <p:nvPr/>
        </p:nvPicPr>
        <p:blipFill rotWithShape="1">
          <a:blip r:embed="rId3">
            <a:alphaModFix/>
          </a:blip>
          <a:srcRect b="54069" l="5001" r="73485" t="18891"/>
          <a:stretch/>
        </p:blipFill>
        <p:spPr>
          <a:xfrm>
            <a:off x="1421395" y="2038350"/>
            <a:ext cx="5117518" cy="2781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85"/>
          <p:cNvSpPr txBox="1"/>
          <p:nvPr/>
        </p:nvSpPr>
        <p:spPr>
          <a:xfrm>
            <a:off x="803495" y="656396"/>
            <a:ext cx="674935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2000"/>
              <a:buFont typeface="Courier New"/>
              <a:buNone/>
            </a:pPr>
            <a:r>
              <a:rPr b="0" i="0" lang="en-US" sz="2000" u="none" cap="none" strike="noStrike">
                <a:solidFill>
                  <a:srgbClr val="008000"/>
                </a:solidFill>
                <a:latin typeface="Courier New"/>
                <a:ea typeface="Courier New"/>
                <a:cs typeface="Courier New"/>
                <a:sym typeface="Courier New"/>
              </a:rPr>
              <a:t>#moving Average</a:t>
            </a:r>
            <a:endParaRPr b="0" i="0" sz="2000" u="none" cap="none" strike="noStrike">
              <a:solidFill>
                <a:srgbClr val="000000"/>
              </a:solidFill>
              <a:latin typeface="Courier New"/>
              <a:ea typeface="Courier New"/>
              <a:cs typeface="Courier New"/>
              <a:sym typeface="Courier New"/>
            </a:endParaRPr>
          </a:p>
        </p:txBody>
      </p:sp>
      <p:pic>
        <p:nvPicPr>
          <p:cNvPr id="289" name="Google Shape;289;p85"/>
          <p:cNvPicPr preferRelativeResize="0"/>
          <p:nvPr/>
        </p:nvPicPr>
        <p:blipFill rotWithShape="1">
          <a:blip r:embed="rId3">
            <a:alphaModFix/>
          </a:blip>
          <a:srcRect b="53883" l="4740" r="58120" t="18610"/>
          <a:stretch/>
        </p:blipFill>
        <p:spPr>
          <a:xfrm>
            <a:off x="1242092" y="1595437"/>
            <a:ext cx="5872163" cy="28289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86"/>
          <p:cNvSpPr txBox="1"/>
          <p:nvPr/>
        </p:nvSpPr>
        <p:spPr>
          <a:xfrm>
            <a:off x="921190" y="529648"/>
            <a:ext cx="674935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2000"/>
              <a:buFont typeface="Courier New"/>
              <a:buNone/>
            </a:pPr>
            <a:r>
              <a:rPr b="0" i="0" lang="en-US" sz="2000" u="none" cap="none" strike="noStrike">
                <a:solidFill>
                  <a:srgbClr val="008000"/>
                </a:solidFill>
                <a:latin typeface="Courier New"/>
                <a:ea typeface="Courier New"/>
                <a:cs typeface="Courier New"/>
                <a:sym typeface="Courier New"/>
              </a:rPr>
              <a:t>#Remove null values</a:t>
            </a:r>
            <a:endParaRPr b="0" i="0" sz="2000" u="none" cap="none" strike="noStrike">
              <a:solidFill>
                <a:srgbClr val="000000"/>
              </a:solidFill>
              <a:latin typeface="Courier New"/>
              <a:ea typeface="Courier New"/>
              <a:cs typeface="Courier New"/>
              <a:sym typeface="Courier New"/>
            </a:endParaRPr>
          </a:p>
        </p:txBody>
      </p:sp>
      <p:pic>
        <p:nvPicPr>
          <p:cNvPr id="295" name="Google Shape;295;p86"/>
          <p:cNvPicPr preferRelativeResize="0"/>
          <p:nvPr/>
        </p:nvPicPr>
        <p:blipFill rotWithShape="1">
          <a:blip r:embed="rId3">
            <a:alphaModFix/>
          </a:blip>
          <a:srcRect b="21378" l="4949" r="74580" t="41857"/>
          <a:stretch/>
        </p:blipFill>
        <p:spPr>
          <a:xfrm>
            <a:off x="2307102" y="1538287"/>
            <a:ext cx="4136561" cy="3781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8"/>
          <p:cNvSpPr txBox="1"/>
          <p:nvPr>
            <p:ph type="title"/>
          </p:nvPr>
        </p:nvSpPr>
        <p:spPr>
          <a:xfrm>
            <a:off x="0" y="547081"/>
            <a:ext cx="8913813" cy="914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73330B"/>
              </a:buClr>
              <a:buSzPts val="2000"/>
              <a:buFont typeface="Trebuchet MS"/>
              <a:buNone/>
            </a:pPr>
            <a:r>
              <a:rPr lang="en-US" sz="2000">
                <a:solidFill>
                  <a:srgbClr val="73330B"/>
                </a:solidFill>
              </a:rPr>
              <a:t># Partial Auto Correlation</a:t>
            </a:r>
            <a:endParaRPr/>
          </a:p>
        </p:txBody>
      </p:sp>
      <p:pic>
        <p:nvPicPr>
          <p:cNvPr descr="G:\Project screen shot\PACF.jpg" id="301" name="Google Shape;301;p8"/>
          <p:cNvPicPr preferRelativeResize="0"/>
          <p:nvPr/>
        </p:nvPicPr>
        <p:blipFill rotWithShape="1">
          <a:blip r:embed="rId3">
            <a:alphaModFix/>
          </a:blip>
          <a:srcRect b="0" l="0" r="0" t="0"/>
          <a:stretch/>
        </p:blipFill>
        <p:spPr>
          <a:xfrm>
            <a:off x="230187" y="1461481"/>
            <a:ext cx="7191376" cy="3105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88"/>
          <p:cNvPicPr preferRelativeResize="0"/>
          <p:nvPr/>
        </p:nvPicPr>
        <p:blipFill rotWithShape="1">
          <a:blip r:embed="rId3">
            <a:alphaModFix/>
          </a:blip>
          <a:srcRect b="52956" l="4948" r="67704" t="19539"/>
          <a:stretch/>
        </p:blipFill>
        <p:spPr>
          <a:xfrm>
            <a:off x="857672" y="1617342"/>
            <a:ext cx="5913469" cy="2828926"/>
          </a:xfrm>
          <a:prstGeom prst="rect">
            <a:avLst/>
          </a:prstGeom>
          <a:noFill/>
          <a:ln>
            <a:noFill/>
          </a:ln>
        </p:spPr>
      </p:pic>
      <p:sp>
        <p:nvSpPr>
          <p:cNvPr id="307" name="Google Shape;307;p88"/>
          <p:cNvSpPr txBox="1"/>
          <p:nvPr>
            <p:ph type="title"/>
          </p:nvPr>
        </p:nvSpPr>
        <p:spPr>
          <a:xfrm>
            <a:off x="-642501" y="702942"/>
            <a:ext cx="8913813" cy="914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73330B"/>
              </a:buClr>
              <a:buSzPts val="2000"/>
              <a:buFont typeface="Trebuchet MS"/>
              <a:buNone/>
            </a:pPr>
            <a:r>
              <a:rPr lang="en-US" sz="2000">
                <a:solidFill>
                  <a:srgbClr val="73330B"/>
                </a:solidFill>
              </a:rPr>
              <a:t># Weighted Average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87"/>
          <p:cNvPicPr preferRelativeResize="0"/>
          <p:nvPr/>
        </p:nvPicPr>
        <p:blipFill rotWithShape="1">
          <a:blip r:embed="rId3">
            <a:alphaModFix/>
          </a:blip>
          <a:srcRect b="25547" l="4896" r="61766" t="34634"/>
          <a:stretch/>
        </p:blipFill>
        <p:spPr>
          <a:xfrm>
            <a:off x="230187" y="939706"/>
            <a:ext cx="6494584" cy="4095750"/>
          </a:xfrm>
          <a:prstGeom prst="rect">
            <a:avLst/>
          </a:prstGeom>
          <a:noFill/>
          <a:ln>
            <a:noFill/>
          </a:ln>
        </p:spPr>
      </p:pic>
      <p:sp>
        <p:nvSpPr>
          <p:cNvPr id="313" name="Google Shape;313;p87"/>
          <p:cNvSpPr txBox="1"/>
          <p:nvPr>
            <p:ph type="title"/>
          </p:nvPr>
        </p:nvSpPr>
        <p:spPr>
          <a:xfrm>
            <a:off x="0" y="482506"/>
            <a:ext cx="8913813" cy="914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1"/>
              </a:buClr>
              <a:buSzPts val="1600"/>
              <a:buFont typeface="Trebuchet MS"/>
              <a:buNone/>
            </a:pPr>
            <a:r>
              <a:rPr lang="en-US" sz="1600">
                <a:solidFill>
                  <a:schemeClr val="accent1"/>
                </a:solidFill>
              </a:rPr>
              <a:t># Dickey Fuller Test</a:t>
            </a:r>
            <a:endParaRPr/>
          </a:p>
        </p:txBody>
      </p:sp>
      <p:sp>
        <p:nvSpPr>
          <p:cNvPr id="314" name="Google Shape;314;p87"/>
          <p:cNvSpPr txBox="1"/>
          <p:nvPr>
            <p:ph idx="1" type="body"/>
          </p:nvPr>
        </p:nvSpPr>
        <p:spPr>
          <a:xfrm>
            <a:off x="1114423" y="5289452"/>
            <a:ext cx="7804493" cy="976878"/>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None/>
            </a:pPr>
            <a:r>
              <a:rPr lang="en-US">
                <a:solidFill>
                  <a:srgbClr val="73330B"/>
                </a:solidFill>
              </a:rPr>
              <a:t>Here Our task to data has to be stationary. For that we will done some smoothing techniques.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89"/>
          <p:cNvPicPr preferRelativeResize="0"/>
          <p:nvPr/>
        </p:nvPicPr>
        <p:blipFill rotWithShape="1">
          <a:blip r:embed="rId3">
            <a:alphaModFix/>
          </a:blip>
          <a:srcRect b="5450" l="4742" r="65253" t="52136"/>
          <a:stretch/>
        </p:blipFill>
        <p:spPr>
          <a:xfrm>
            <a:off x="1542143" y="1247775"/>
            <a:ext cx="4947557" cy="4362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164" name="Google Shape;164;p3"/>
          <p:cNvSpPr txBox="1"/>
          <p:nvPr/>
        </p:nvSpPr>
        <p:spPr>
          <a:xfrm>
            <a:off x="370390" y="266218"/>
            <a:ext cx="613458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Project Architecture / Project Flow</a:t>
            </a:r>
            <a:endParaRPr b="0" i="0" sz="1400" u="none" cap="none" strike="noStrike">
              <a:solidFill>
                <a:srgbClr val="000000"/>
              </a:solidFill>
              <a:latin typeface="Arial"/>
              <a:ea typeface="Arial"/>
              <a:cs typeface="Arial"/>
              <a:sym typeface="Arial"/>
            </a:endParaRPr>
          </a:p>
        </p:txBody>
      </p:sp>
      <p:pic>
        <p:nvPicPr>
          <p:cNvPr id="165" name="Google Shape;165;p3"/>
          <p:cNvPicPr preferRelativeResize="0"/>
          <p:nvPr/>
        </p:nvPicPr>
        <p:blipFill rotWithShape="1">
          <a:blip r:embed="rId4">
            <a:alphaModFix/>
          </a:blip>
          <a:srcRect b="15636" l="21148" r="41451" t="34263"/>
          <a:stretch/>
        </p:blipFill>
        <p:spPr>
          <a:xfrm>
            <a:off x="920997" y="1117958"/>
            <a:ext cx="5312655" cy="394565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90"/>
          <p:cNvPicPr preferRelativeResize="0"/>
          <p:nvPr/>
        </p:nvPicPr>
        <p:blipFill rotWithShape="1">
          <a:blip r:embed="rId3">
            <a:alphaModFix/>
          </a:blip>
          <a:srcRect b="14714" l="4636" r="61818" t="43500"/>
          <a:stretch/>
        </p:blipFill>
        <p:spPr>
          <a:xfrm>
            <a:off x="1504949" y="1576387"/>
            <a:ext cx="5543551" cy="3705226"/>
          </a:xfrm>
          <a:prstGeom prst="rect">
            <a:avLst/>
          </a:prstGeom>
          <a:noFill/>
          <a:ln>
            <a:noFill/>
          </a:ln>
        </p:spPr>
      </p:pic>
      <p:sp>
        <p:nvSpPr>
          <p:cNvPr id="325" name="Google Shape;325;p90"/>
          <p:cNvSpPr txBox="1"/>
          <p:nvPr>
            <p:ph type="title"/>
          </p:nvPr>
        </p:nvSpPr>
        <p:spPr>
          <a:xfrm>
            <a:off x="230187" y="601341"/>
            <a:ext cx="8913813" cy="9144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73330B"/>
              </a:buClr>
              <a:buSzPts val="2000"/>
              <a:buFont typeface="Trebuchet MS"/>
              <a:buNone/>
            </a:pPr>
            <a:r>
              <a:rPr lang="en-US" sz="2000">
                <a:solidFill>
                  <a:srgbClr val="73330B"/>
                </a:solidFill>
              </a:rPr>
              <a:t>#  log different shifting</a:t>
            </a:r>
            <a:endParaRPr/>
          </a:p>
        </p:txBody>
      </p:sp>
      <p:sp>
        <p:nvSpPr>
          <p:cNvPr id="326" name="Google Shape;326;p90"/>
          <p:cNvSpPr txBox="1"/>
          <p:nvPr>
            <p:ph idx="1" type="body"/>
          </p:nvPr>
        </p:nvSpPr>
        <p:spPr>
          <a:xfrm>
            <a:off x="896710" y="5210628"/>
            <a:ext cx="7610476" cy="133147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40"/>
              <a:buNone/>
            </a:pPr>
            <a:r>
              <a:rPr lang="en-US"/>
              <a:t>For the accenptance the smoothing my Ho: 0, that is P-value should be less than 5% of signifiance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9"/>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4"/>
              </a:buClr>
              <a:buSzPts val="3600"/>
              <a:buFont typeface="Trebuchet MS"/>
              <a:buNone/>
            </a:pPr>
            <a:r>
              <a:rPr lang="en-US">
                <a:solidFill>
                  <a:schemeClr val="accent4"/>
                </a:solidFill>
              </a:rPr>
              <a:t># Single Exponential Smoothing</a:t>
            </a:r>
            <a:endParaRPr/>
          </a:p>
        </p:txBody>
      </p:sp>
      <p:pic>
        <p:nvPicPr>
          <p:cNvPr descr="G:\Project screen shot\smoothing sigle.jpg" id="332" name="Google Shape;332;p9"/>
          <p:cNvPicPr preferRelativeResize="0"/>
          <p:nvPr/>
        </p:nvPicPr>
        <p:blipFill rotWithShape="1">
          <a:blip r:embed="rId3">
            <a:alphaModFix/>
          </a:blip>
          <a:srcRect b="0" l="0" r="0" t="0"/>
          <a:stretch/>
        </p:blipFill>
        <p:spPr>
          <a:xfrm>
            <a:off x="1045027" y="2090057"/>
            <a:ext cx="6257473" cy="358502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0"/>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accent4"/>
              </a:buClr>
              <a:buSzPts val="3600"/>
              <a:buFont typeface="Trebuchet MS"/>
              <a:buNone/>
            </a:pPr>
            <a:r>
              <a:rPr lang="en-US">
                <a:solidFill>
                  <a:schemeClr val="accent4"/>
                </a:solidFill>
              </a:rPr>
              <a:t># Holt Exponential Smoothing</a:t>
            </a:r>
            <a:endParaRPr/>
          </a:p>
        </p:txBody>
      </p:sp>
      <p:pic>
        <p:nvPicPr>
          <p:cNvPr descr="G:\Project screen shot\holt method.jpg" id="338" name="Google Shape;338;p10"/>
          <p:cNvPicPr preferRelativeResize="0"/>
          <p:nvPr/>
        </p:nvPicPr>
        <p:blipFill rotWithShape="1">
          <a:blip r:embed="rId3">
            <a:alphaModFix/>
          </a:blip>
          <a:srcRect b="0" l="0" r="0" t="0"/>
          <a:stretch/>
        </p:blipFill>
        <p:spPr>
          <a:xfrm>
            <a:off x="1902733" y="2287361"/>
            <a:ext cx="5076825" cy="3467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0690ec0011_0_33"/>
          <p:cNvSpPr txBox="1"/>
          <p:nvPr>
            <p:ph type="title"/>
          </p:nvPr>
        </p:nvSpPr>
        <p:spPr>
          <a:xfrm>
            <a:off x="609599" y="609600"/>
            <a:ext cx="6347700" cy="1320900"/>
          </a:xfrm>
          <a:prstGeom prst="rect">
            <a:avLst/>
          </a:prstGeom>
          <a:noFill/>
          <a:ln>
            <a:noFill/>
          </a:ln>
        </p:spPr>
        <p:txBody>
          <a:bodyPr anchorCtr="0" anchor="t" bIns="45700" lIns="91425" spcFirstLastPara="1" rIns="91425" wrap="square" tIns="45700">
            <a:noAutofit/>
          </a:bodyPr>
          <a:lstStyle/>
          <a:p>
            <a:pPr indent="0" lvl="0" marL="0" rtl="0" algn="ctr">
              <a:lnSpc>
                <a:spcPct val="135714"/>
              </a:lnSpc>
              <a:spcBef>
                <a:spcPts val="0"/>
              </a:spcBef>
              <a:spcAft>
                <a:spcPts val="0"/>
              </a:spcAft>
              <a:buClr>
                <a:schemeClr val="dk1"/>
              </a:buClr>
              <a:buSzPts val="1100"/>
              <a:buFont typeface="Arial"/>
              <a:buNone/>
            </a:pPr>
            <a:r>
              <a:rPr lang="en-US">
                <a:solidFill>
                  <a:srgbClr val="008000"/>
                </a:solidFill>
                <a:highlight>
                  <a:srgbClr val="FFFFFE"/>
                </a:highlight>
                <a:latin typeface="Courier New"/>
                <a:ea typeface="Courier New"/>
                <a:cs typeface="Courier New"/>
                <a:sym typeface="Courier New"/>
              </a:rPr>
              <a:t>#Autoregressive model</a:t>
            </a:r>
            <a:endParaRPr>
              <a:solidFill>
                <a:srgbClr val="008000"/>
              </a:solidFill>
              <a:highlight>
                <a:srgbClr val="FFFFFE"/>
              </a:highlight>
              <a:latin typeface="Courier New"/>
              <a:ea typeface="Courier New"/>
              <a:cs typeface="Courier New"/>
              <a:sym typeface="Courier New"/>
            </a:endParaRPr>
          </a:p>
          <a:p>
            <a:pPr indent="0" lvl="0" marL="0" rtl="0" algn="ctr">
              <a:lnSpc>
                <a:spcPct val="100000"/>
              </a:lnSpc>
              <a:spcBef>
                <a:spcPts val="0"/>
              </a:spcBef>
              <a:spcAft>
                <a:spcPts val="0"/>
              </a:spcAft>
              <a:buSzPts val="1800"/>
              <a:buNone/>
            </a:pPr>
            <a:r>
              <a:t/>
            </a:r>
            <a:endParaRPr/>
          </a:p>
        </p:txBody>
      </p:sp>
      <p:pic>
        <p:nvPicPr>
          <p:cNvPr id="345" name="Google Shape;345;g10690ec0011_0_33"/>
          <p:cNvPicPr preferRelativeResize="0"/>
          <p:nvPr/>
        </p:nvPicPr>
        <p:blipFill rotWithShape="1">
          <a:blip r:embed="rId3">
            <a:alphaModFix/>
          </a:blip>
          <a:srcRect b="0" l="0" r="0" t="0"/>
          <a:stretch/>
        </p:blipFill>
        <p:spPr>
          <a:xfrm>
            <a:off x="1109925" y="1540750"/>
            <a:ext cx="6190825" cy="4622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g10690ec0011_0_48"/>
          <p:cNvPicPr preferRelativeResize="0"/>
          <p:nvPr/>
        </p:nvPicPr>
        <p:blipFill rotWithShape="1">
          <a:blip r:embed="rId3">
            <a:alphaModFix/>
          </a:blip>
          <a:srcRect b="0" l="0" r="0" t="0"/>
          <a:stretch/>
        </p:blipFill>
        <p:spPr>
          <a:xfrm>
            <a:off x="974625" y="631275"/>
            <a:ext cx="6669474" cy="5360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g10690ec0011_0_56"/>
          <p:cNvPicPr preferRelativeResize="0"/>
          <p:nvPr/>
        </p:nvPicPr>
        <p:blipFill rotWithShape="1">
          <a:blip r:embed="rId3">
            <a:alphaModFix/>
          </a:blip>
          <a:srcRect b="0" l="0" r="0" t="0"/>
          <a:stretch/>
        </p:blipFill>
        <p:spPr>
          <a:xfrm>
            <a:off x="152400" y="739700"/>
            <a:ext cx="8440425" cy="5295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0690ec0011_0_63"/>
          <p:cNvSpPr txBox="1"/>
          <p:nvPr>
            <p:ph type="title"/>
          </p:nvPr>
        </p:nvSpPr>
        <p:spPr>
          <a:xfrm>
            <a:off x="171675" y="609600"/>
            <a:ext cx="6740402" cy="840659"/>
          </a:xfrm>
          <a:prstGeom prst="rect">
            <a:avLst/>
          </a:prstGeom>
          <a:noFill/>
          <a:ln>
            <a:noFill/>
          </a:ln>
        </p:spPr>
        <p:txBody>
          <a:bodyPr anchorCtr="0" anchor="t" bIns="45700" lIns="91425" spcFirstLastPara="1" rIns="91425" wrap="square" tIns="45700">
            <a:noAutofit/>
          </a:bodyPr>
          <a:lstStyle/>
          <a:p>
            <a:pPr indent="0" lvl="0" marL="0" rtl="0" algn="ctr">
              <a:lnSpc>
                <a:spcPct val="60000"/>
              </a:lnSpc>
              <a:spcBef>
                <a:spcPts val="0"/>
              </a:spcBef>
              <a:spcAft>
                <a:spcPts val="0"/>
              </a:spcAft>
              <a:buClr>
                <a:schemeClr val="dk1"/>
              </a:buClr>
              <a:buSzPts val="1100"/>
              <a:buFont typeface="Arial"/>
              <a:buNone/>
            </a:pPr>
            <a:r>
              <a:rPr lang="en-US">
                <a:solidFill>
                  <a:srgbClr val="008000"/>
                </a:solidFill>
                <a:highlight>
                  <a:srgbClr val="FFFFFE"/>
                </a:highlight>
                <a:latin typeface="Courier New"/>
                <a:ea typeface="Courier New"/>
                <a:cs typeface="Courier New"/>
                <a:sym typeface="Courier New"/>
              </a:rPr>
              <a:t># plot predictions vs expected</a:t>
            </a:r>
            <a:endParaRPr>
              <a:solidFill>
                <a:srgbClr val="008000"/>
              </a:solidFill>
              <a:highlight>
                <a:srgbClr val="FFFFFE"/>
              </a:highlight>
              <a:latin typeface="Courier New"/>
              <a:ea typeface="Courier New"/>
              <a:cs typeface="Courier New"/>
              <a:sym typeface="Courier New"/>
            </a:endParaRPr>
          </a:p>
        </p:txBody>
      </p:sp>
      <p:pic>
        <p:nvPicPr>
          <p:cNvPr id="364" name="Google Shape;364;g10690ec0011_0_63"/>
          <p:cNvPicPr preferRelativeResize="0"/>
          <p:nvPr/>
        </p:nvPicPr>
        <p:blipFill rotWithShape="1">
          <a:blip r:embed="rId3">
            <a:alphaModFix/>
          </a:blip>
          <a:srcRect b="0" l="0" r="0" t="0"/>
          <a:stretch/>
        </p:blipFill>
        <p:spPr>
          <a:xfrm>
            <a:off x="686098" y="1739540"/>
            <a:ext cx="5888536" cy="337891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2"/>
          <p:cNvSpPr txBox="1"/>
          <p:nvPr>
            <p:ph type="title"/>
          </p:nvPr>
        </p:nvSpPr>
        <p:spPr>
          <a:xfrm>
            <a:off x="609599" y="609600"/>
            <a:ext cx="6347713" cy="82591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1800"/>
              <a:buNone/>
            </a:pPr>
            <a:r>
              <a:rPr lang="en-US"/>
              <a:t># ARIMA Model</a:t>
            </a:r>
            <a:endParaRPr/>
          </a:p>
        </p:txBody>
      </p:sp>
      <p:pic>
        <p:nvPicPr>
          <p:cNvPr id="370" name="Google Shape;370;p12"/>
          <p:cNvPicPr preferRelativeResize="0"/>
          <p:nvPr/>
        </p:nvPicPr>
        <p:blipFill rotWithShape="1">
          <a:blip r:embed="rId3">
            <a:alphaModFix/>
          </a:blip>
          <a:srcRect b="0" l="0" r="0" t="0"/>
          <a:stretch/>
        </p:blipFill>
        <p:spPr>
          <a:xfrm>
            <a:off x="350551" y="1308148"/>
            <a:ext cx="6865808" cy="42417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3"/>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1800"/>
              <a:buNone/>
            </a:pPr>
            <a:r>
              <a:rPr lang="en-US"/>
              <a:t>#ARIMA Summary</a:t>
            </a:r>
            <a:endParaRPr/>
          </a:p>
        </p:txBody>
      </p:sp>
      <p:pic>
        <p:nvPicPr>
          <p:cNvPr descr="Table&#10;&#10;Description automatically generated" id="376" name="Google Shape;376;p13"/>
          <p:cNvPicPr preferRelativeResize="0"/>
          <p:nvPr/>
        </p:nvPicPr>
        <p:blipFill rotWithShape="1">
          <a:blip r:embed="rId3">
            <a:alphaModFix/>
          </a:blip>
          <a:srcRect b="0" l="0" r="0" t="0"/>
          <a:stretch/>
        </p:blipFill>
        <p:spPr>
          <a:xfrm>
            <a:off x="698230" y="1270000"/>
            <a:ext cx="4601217" cy="381053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4"/>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1800"/>
              <a:buNone/>
            </a:pPr>
            <a:r>
              <a:rPr lang="en-US"/>
              <a:t># SARIMA Model</a:t>
            </a:r>
            <a:endParaRPr/>
          </a:p>
        </p:txBody>
      </p:sp>
      <p:pic>
        <p:nvPicPr>
          <p:cNvPr id="382" name="Google Shape;382;p14"/>
          <p:cNvPicPr preferRelativeResize="0"/>
          <p:nvPr/>
        </p:nvPicPr>
        <p:blipFill rotWithShape="1">
          <a:blip r:embed="rId3">
            <a:alphaModFix/>
          </a:blip>
          <a:srcRect b="0" l="0" r="0" t="0"/>
          <a:stretch/>
        </p:blipFill>
        <p:spPr>
          <a:xfrm>
            <a:off x="609599" y="1501771"/>
            <a:ext cx="5789394" cy="38544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A new high-resolution computer model created by NASA shows CO2, the greenhouse gas driving global warming, as you've never seen it before. &#10;&#10;Subscribe to our channel! http://goo.gl/0bsAjO&#10;&#10;Vox.com is news website that helps you cut through the noise and understand what's really driving the events in the headlines. Check out http://www.vox.com to get up to speed on everything from Kurdistan to the Kim Kardashian app. &#10;&#10;Check out our full video catalog: http://goo.gl/IZONyE&#10;Follow Vox on Twitter: http://goo.gl/XFrZ5H&#10;Or on Facebook: http://goo.gl/U2g06o" id="171" name="Google Shape;171;g109cb693dbf_1_0" title="A visual tour of the world's CO2 emissions">
            <a:hlinkClick r:id="rId3"/>
          </p:cNvPr>
          <p:cNvPicPr preferRelativeResize="0"/>
          <p:nvPr/>
        </p:nvPicPr>
        <p:blipFill>
          <a:blip r:embed="rId4">
            <a:alphaModFix/>
          </a:blip>
          <a:stretch>
            <a:fillRect/>
          </a:stretch>
        </p:blipFill>
        <p:spPr>
          <a:xfrm>
            <a:off x="2018325" y="15298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6"/>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1800"/>
              <a:buNone/>
            </a:pPr>
            <a:r>
              <a:rPr lang="en-US"/>
              <a:t># SARIMA Summary</a:t>
            </a:r>
            <a:endParaRPr/>
          </a:p>
        </p:txBody>
      </p:sp>
      <p:pic>
        <p:nvPicPr>
          <p:cNvPr id="388" name="Google Shape;388;p16"/>
          <p:cNvPicPr preferRelativeResize="0"/>
          <p:nvPr/>
        </p:nvPicPr>
        <p:blipFill rotWithShape="1">
          <a:blip r:embed="rId3">
            <a:alphaModFix/>
          </a:blip>
          <a:srcRect b="0" l="0" r="0" t="0"/>
          <a:stretch/>
        </p:blipFill>
        <p:spPr>
          <a:xfrm>
            <a:off x="1002639" y="1270000"/>
            <a:ext cx="4666600" cy="473556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071411df58_0_0"/>
          <p:cNvSpPr txBox="1"/>
          <p:nvPr>
            <p:ph type="title"/>
          </p:nvPr>
        </p:nvSpPr>
        <p:spPr>
          <a:xfrm>
            <a:off x="609600" y="609600"/>
            <a:ext cx="7847700" cy="1320900"/>
          </a:xfrm>
          <a:prstGeom prst="rect">
            <a:avLst/>
          </a:prstGeom>
        </p:spPr>
        <p:txBody>
          <a:bodyPr anchorCtr="0" anchor="t" bIns="45700" lIns="91425" spcFirstLastPara="1" rIns="91425" wrap="square" tIns="45700">
            <a:noAutofit/>
          </a:bodyPr>
          <a:lstStyle/>
          <a:p>
            <a:pPr indent="0" lvl="0" marL="0" rtl="0" algn="ctr">
              <a:lnSpc>
                <a:spcPct val="135714"/>
              </a:lnSpc>
              <a:spcBef>
                <a:spcPts val="0"/>
              </a:spcBef>
              <a:spcAft>
                <a:spcPts val="0"/>
              </a:spcAft>
              <a:buClr>
                <a:schemeClr val="dk1"/>
              </a:buClr>
              <a:buSzPts val="1100"/>
              <a:buFont typeface="Arial"/>
              <a:buNone/>
            </a:pPr>
            <a:r>
              <a:rPr lang="en-US" sz="3000">
                <a:solidFill>
                  <a:srgbClr val="008000"/>
                </a:solidFill>
                <a:highlight>
                  <a:srgbClr val="FFFFFE"/>
                </a:highlight>
                <a:latin typeface="Courier New"/>
                <a:ea typeface="Courier New"/>
                <a:cs typeface="Courier New"/>
                <a:sym typeface="Courier New"/>
              </a:rPr>
              <a:t>#Vector Autoregression (VAR)</a:t>
            </a:r>
            <a:endParaRPr sz="3000">
              <a:solidFill>
                <a:srgbClr val="008000"/>
              </a:solidFill>
              <a:highlight>
                <a:srgbClr val="FFFFFE"/>
              </a:highlight>
              <a:latin typeface="Courier New"/>
              <a:ea typeface="Courier New"/>
              <a:cs typeface="Courier New"/>
              <a:sym typeface="Courier New"/>
            </a:endParaRPr>
          </a:p>
          <a:p>
            <a:pPr indent="0" lvl="0" marL="0" rtl="0" algn="ctr">
              <a:spcBef>
                <a:spcPts val="0"/>
              </a:spcBef>
              <a:spcAft>
                <a:spcPts val="0"/>
              </a:spcAft>
              <a:buNone/>
            </a:pPr>
            <a:r>
              <a:t/>
            </a:r>
            <a:endParaRPr sz="3000"/>
          </a:p>
        </p:txBody>
      </p:sp>
      <p:pic>
        <p:nvPicPr>
          <p:cNvPr id="395" name="Google Shape;395;g1071411df58_0_0"/>
          <p:cNvPicPr preferRelativeResize="0"/>
          <p:nvPr/>
        </p:nvPicPr>
        <p:blipFill>
          <a:blip r:embed="rId3">
            <a:alphaModFix/>
          </a:blip>
          <a:stretch>
            <a:fillRect/>
          </a:stretch>
        </p:blipFill>
        <p:spPr>
          <a:xfrm>
            <a:off x="609600" y="1457200"/>
            <a:ext cx="6048376" cy="4419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g10834607e73_0_0"/>
          <p:cNvPicPr preferRelativeResize="0"/>
          <p:nvPr/>
        </p:nvPicPr>
        <p:blipFill>
          <a:blip r:embed="rId3">
            <a:alphaModFix/>
          </a:blip>
          <a:stretch>
            <a:fillRect/>
          </a:stretch>
        </p:blipFill>
        <p:spPr>
          <a:xfrm>
            <a:off x="686725" y="423475"/>
            <a:ext cx="7960351" cy="58379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g10834607e73_0_6"/>
          <p:cNvPicPr preferRelativeResize="0"/>
          <p:nvPr/>
        </p:nvPicPr>
        <p:blipFill>
          <a:blip r:embed="rId3">
            <a:alphaModFix/>
          </a:blip>
          <a:stretch>
            <a:fillRect/>
          </a:stretch>
        </p:blipFill>
        <p:spPr>
          <a:xfrm>
            <a:off x="875225" y="682375"/>
            <a:ext cx="7853149" cy="5235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10834607e73_0_12"/>
          <p:cNvSpPr txBox="1"/>
          <p:nvPr>
            <p:ph type="title"/>
          </p:nvPr>
        </p:nvSpPr>
        <p:spPr>
          <a:xfrm>
            <a:off x="609600" y="609600"/>
            <a:ext cx="7242300" cy="1320900"/>
          </a:xfrm>
          <a:prstGeom prst="rect">
            <a:avLst/>
          </a:prstGeom>
        </p:spPr>
        <p:txBody>
          <a:bodyPr anchorCtr="0" anchor="t" bIns="45700" lIns="91425" spcFirstLastPara="1" rIns="91425" wrap="square" tIns="45700">
            <a:noAutofit/>
          </a:bodyPr>
          <a:lstStyle/>
          <a:p>
            <a:pPr indent="0" lvl="0" marL="0" rtl="0" algn="ctr">
              <a:lnSpc>
                <a:spcPct val="135714"/>
              </a:lnSpc>
              <a:spcBef>
                <a:spcPts val="0"/>
              </a:spcBef>
              <a:spcAft>
                <a:spcPts val="0"/>
              </a:spcAft>
              <a:buClr>
                <a:schemeClr val="dk1"/>
              </a:buClr>
              <a:buSzPts val="1100"/>
              <a:buFont typeface="Arial"/>
              <a:buNone/>
            </a:pPr>
            <a:r>
              <a:rPr lang="en-US" sz="2500">
                <a:solidFill>
                  <a:schemeClr val="dk1"/>
                </a:solidFill>
                <a:highlight>
                  <a:srgbClr val="FFFFFE"/>
                </a:highlight>
                <a:latin typeface="Courier New"/>
                <a:ea typeface="Courier New"/>
                <a:cs typeface="Courier New"/>
                <a:sym typeface="Courier New"/>
              </a:rPr>
              <a:t>Holt </a:t>
            </a:r>
            <a:r>
              <a:rPr lang="en-US" sz="2500">
                <a:solidFill>
                  <a:schemeClr val="dk1"/>
                </a:solidFill>
                <a:highlight>
                  <a:srgbClr val="FFFFFE"/>
                </a:highlight>
                <a:latin typeface="Courier New"/>
                <a:ea typeface="Courier New"/>
                <a:cs typeface="Courier New"/>
                <a:sym typeface="Courier New"/>
              </a:rPr>
              <a:t>Winters</a:t>
            </a:r>
            <a:r>
              <a:rPr lang="en-US" sz="2500">
                <a:solidFill>
                  <a:schemeClr val="dk1"/>
                </a:solidFill>
                <a:highlight>
                  <a:srgbClr val="FFFFFE"/>
                </a:highlight>
                <a:latin typeface="Courier New"/>
                <a:ea typeface="Courier New"/>
                <a:cs typeface="Courier New"/>
                <a:sym typeface="Courier New"/>
              </a:rPr>
              <a:t> Multiplicative Method with Trend &amp; Seasonality</a:t>
            </a:r>
            <a:endParaRPr sz="2500">
              <a:solidFill>
                <a:schemeClr val="dk1"/>
              </a:solidFill>
              <a:highlight>
                <a:srgbClr val="FFFFFE"/>
              </a:highlight>
              <a:latin typeface="Courier New"/>
              <a:ea typeface="Courier New"/>
              <a:cs typeface="Courier New"/>
              <a:sym typeface="Courier New"/>
            </a:endParaRPr>
          </a:p>
          <a:p>
            <a:pPr indent="0" lvl="0" marL="0" rtl="0" algn="ctr">
              <a:lnSpc>
                <a:spcPct val="135714"/>
              </a:lnSpc>
              <a:spcBef>
                <a:spcPts val="0"/>
              </a:spcBef>
              <a:spcAft>
                <a:spcPts val="0"/>
              </a:spcAft>
              <a:buClr>
                <a:schemeClr val="dk1"/>
              </a:buClr>
              <a:buSzPts val="1100"/>
              <a:buFont typeface="Arial"/>
              <a:buNone/>
            </a:pPr>
            <a:r>
              <a:t/>
            </a:r>
            <a:endParaRPr sz="2500">
              <a:solidFill>
                <a:schemeClr val="dk1"/>
              </a:solidFill>
              <a:highlight>
                <a:srgbClr val="FFFFFE"/>
              </a:highlight>
              <a:latin typeface="Courier New"/>
              <a:ea typeface="Courier New"/>
              <a:cs typeface="Courier New"/>
              <a:sym typeface="Courier New"/>
            </a:endParaRPr>
          </a:p>
          <a:p>
            <a:pPr indent="0" lvl="0" marL="0" rtl="0" algn="ctr">
              <a:spcBef>
                <a:spcPts val="0"/>
              </a:spcBef>
              <a:spcAft>
                <a:spcPts val="0"/>
              </a:spcAft>
              <a:buNone/>
            </a:pPr>
            <a:r>
              <a:t/>
            </a:r>
            <a:endParaRPr sz="2500"/>
          </a:p>
        </p:txBody>
      </p:sp>
      <p:pic>
        <p:nvPicPr>
          <p:cNvPr id="414" name="Google Shape;414;g10834607e73_0_12"/>
          <p:cNvPicPr preferRelativeResize="0"/>
          <p:nvPr/>
        </p:nvPicPr>
        <p:blipFill>
          <a:blip r:embed="rId3">
            <a:alphaModFix/>
          </a:blip>
          <a:stretch>
            <a:fillRect/>
          </a:stretch>
        </p:blipFill>
        <p:spPr>
          <a:xfrm>
            <a:off x="1169500" y="1802800"/>
            <a:ext cx="6122492" cy="4622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0834607e73_0_28"/>
          <p:cNvSpPr txBox="1"/>
          <p:nvPr>
            <p:ph type="title"/>
          </p:nvPr>
        </p:nvSpPr>
        <p:spPr>
          <a:xfrm>
            <a:off x="609600" y="609600"/>
            <a:ext cx="8209200" cy="1320900"/>
          </a:xfrm>
          <a:prstGeom prst="rect">
            <a:avLst/>
          </a:prstGeom>
        </p:spPr>
        <p:txBody>
          <a:bodyPr anchorCtr="0" anchor="t" bIns="45700" lIns="91425" spcFirstLastPara="1" rIns="91425" wrap="square" tIns="45700">
            <a:noAutofit/>
          </a:bodyPr>
          <a:lstStyle/>
          <a:p>
            <a:pPr indent="0" lvl="0" marL="0" rtl="0" algn="ctr">
              <a:lnSpc>
                <a:spcPct val="135714"/>
              </a:lnSpc>
              <a:spcBef>
                <a:spcPts val="0"/>
              </a:spcBef>
              <a:spcAft>
                <a:spcPts val="0"/>
              </a:spcAft>
              <a:buClr>
                <a:schemeClr val="dk1"/>
              </a:buClr>
              <a:buSzPts val="1100"/>
              <a:buFont typeface="Arial"/>
              <a:buNone/>
            </a:pPr>
            <a:r>
              <a:t/>
            </a:r>
            <a:endParaRPr sz="2500">
              <a:solidFill>
                <a:schemeClr val="dk1"/>
              </a:solidFill>
              <a:highlight>
                <a:srgbClr val="FFFFFE"/>
              </a:highlight>
              <a:latin typeface="Courier New"/>
              <a:ea typeface="Courier New"/>
              <a:cs typeface="Courier New"/>
              <a:sym typeface="Courier New"/>
            </a:endParaRPr>
          </a:p>
          <a:p>
            <a:pPr indent="0" lvl="0" marL="0" rtl="0" algn="ctr">
              <a:spcBef>
                <a:spcPts val="0"/>
              </a:spcBef>
              <a:spcAft>
                <a:spcPts val="0"/>
              </a:spcAft>
              <a:buNone/>
            </a:pPr>
            <a:r>
              <a:t/>
            </a:r>
            <a:endParaRPr sz="2500"/>
          </a:p>
        </p:txBody>
      </p:sp>
      <p:pic>
        <p:nvPicPr>
          <p:cNvPr id="421" name="Google Shape;421;g10834607e73_0_28"/>
          <p:cNvPicPr preferRelativeResize="0"/>
          <p:nvPr/>
        </p:nvPicPr>
        <p:blipFill>
          <a:blip r:embed="rId3">
            <a:alphaModFix/>
          </a:blip>
          <a:stretch>
            <a:fillRect/>
          </a:stretch>
        </p:blipFill>
        <p:spPr>
          <a:xfrm>
            <a:off x="775850" y="998650"/>
            <a:ext cx="7513912" cy="4622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10834607e73_0_37"/>
          <p:cNvSpPr txBox="1"/>
          <p:nvPr>
            <p:ph type="title"/>
          </p:nvPr>
        </p:nvSpPr>
        <p:spPr>
          <a:xfrm>
            <a:off x="609599" y="609600"/>
            <a:ext cx="6347700" cy="1320900"/>
          </a:xfrm>
          <a:prstGeom prst="rect">
            <a:avLst/>
          </a:prstGeom>
        </p:spPr>
        <p:txBody>
          <a:bodyPr anchorCtr="0" anchor="t" bIns="45700" lIns="91425" spcFirstLastPara="1" rIns="91425" wrap="square" tIns="45700">
            <a:normAutofit/>
          </a:bodyPr>
          <a:lstStyle/>
          <a:p>
            <a:pPr indent="0" lvl="0" marL="0" rtl="0" algn="l">
              <a:lnSpc>
                <a:spcPct val="135714"/>
              </a:lnSpc>
              <a:spcBef>
                <a:spcPts val="0"/>
              </a:spcBef>
              <a:spcAft>
                <a:spcPts val="0"/>
              </a:spcAft>
              <a:buNone/>
            </a:pPr>
            <a:r>
              <a:rPr lang="en-US" sz="3000">
                <a:solidFill>
                  <a:schemeClr val="dk1"/>
                </a:solidFill>
                <a:highlight>
                  <a:srgbClr val="FFFFFE"/>
                </a:highlight>
                <a:latin typeface="Courier New"/>
                <a:ea typeface="Courier New"/>
                <a:cs typeface="Courier New"/>
                <a:sym typeface="Courier New"/>
              </a:rPr>
              <a:t>Box Cox Transformation</a:t>
            </a:r>
            <a:endParaRPr sz="3000"/>
          </a:p>
        </p:txBody>
      </p:sp>
      <p:pic>
        <p:nvPicPr>
          <p:cNvPr id="428" name="Google Shape;428;g10834607e73_0_37"/>
          <p:cNvPicPr preferRelativeResize="0"/>
          <p:nvPr/>
        </p:nvPicPr>
        <p:blipFill>
          <a:blip r:embed="rId3">
            <a:alphaModFix/>
          </a:blip>
          <a:stretch>
            <a:fillRect/>
          </a:stretch>
        </p:blipFill>
        <p:spPr>
          <a:xfrm>
            <a:off x="658400" y="1351025"/>
            <a:ext cx="8282107" cy="4622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g10834607e73_0_43"/>
          <p:cNvPicPr preferRelativeResize="0"/>
          <p:nvPr/>
        </p:nvPicPr>
        <p:blipFill>
          <a:blip r:embed="rId3">
            <a:alphaModFix/>
          </a:blip>
          <a:stretch>
            <a:fillRect/>
          </a:stretch>
        </p:blipFill>
        <p:spPr>
          <a:xfrm>
            <a:off x="786100" y="417650"/>
            <a:ext cx="7671199" cy="56431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g10834607e73_0_52"/>
          <p:cNvPicPr preferRelativeResize="0"/>
          <p:nvPr/>
        </p:nvPicPr>
        <p:blipFill>
          <a:blip r:embed="rId3">
            <a:alphaModFix/>
          </a:blip>
          <a:stretch>
            <a:fillRect/>
          </a:stretch>
        </p:blipFill>
        <p:spPr>
          <a:xfrm>
            <a:off x="152400" y="893325"/>
            <a:ext cx="8839199" cy="462706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g10834607e73_0_59"/>
          <p:cNvPicPr preferRelativeResize="0"/>
          <p:nvPr/>
        </p:nvPicPr>
        <p:blipFill>
          <a:blip r:embed="rId3">
            <a:alphaModFix/>
          </a:blip>
          <a:stretch>
            <a:fillRect/>
          </a:stretch>
        </p:blipFill>
        <p:spPr>
          <a:xfrm>
            <a:off x="233725" y="1182450"/>
            <a:ext cx="8839199" cy="46240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Link to the original blog:&#10;&#10;https://oizom.com/how-can-air-quality-forecasting-help-reduce-pollution-exposure/&#10;&#10;INTRODUCTION &#10;It is now a well-established fact that exposure to poor air quality leads to serious health conditions. These health impacts on populations have led to a massive economic burden on economies around the world. &#10;&#10;This impact can be minimized by reducing our exposure to air pollution. We can do this by leveraging the latest technology which is available to us. One of the best ways of doing that is forecasting air quality in our cities. With the availability of sophisticated data analysis techniques and access to required computational resources, we have all the components necessary for forecasting air quality. All we need is good quality input data to generate accurate forecasts. &#10;&#10;The accuracy of a forecast is as good as the quality of underlying input data. High data quality and versatile applicability of devices is the central design objective of Oizom. We offer a range of air quality monitoring devices that can serve as a perfect data provider for a forecasting system. &#10;&#10;THE BUILDING BLOCKS OF AIR QUALITY FORECASTS&#10;Air quality forecasts are generated by various air quality models. An air quality model is a collection of a number of mathematical equations. These equations simulate various physical and chemical atmospheric processes. They are supported by a framework of logical steps designed to provide accurate forecasts. These steps are governed by various algorithms specifically developed for forecasting. &#10;&#10;If the model of a forecast system is an engine, the input data is fuel for that engine. The model and input data together are the building blocks of a good forecasting system. &#10;&#10;&#10;INPUT DATA FOR A FORECAST SYSTEM &#10;An air quality forecasting system essentially requires two datasets, on which the variability of air quality depends. These two datasets are current air pollutant concentration and meteorological parameters. &#10;&#10;Large numbers of input data points are required to improve the quality of the model's output. Conventional air quality monitors due to their high cost cannot be deployed on such a large scale. On the other hand, sensor-based monitors such as Oizom’s Polludrone can be easily deployed to create a dense monitoring network. &#10;&#10;One of the best features of Polludrone is that it can be easily equipped with additional sensors to record meteorological parameters. Oizom also offers a dedicated meteorological device, Weathercom for specific applications. &#10;&#10;The integration-friendly design of Oizom devices provides smooth and seamless real-time data monitoring capability which is perfect for an air quality forecasting system. &#10;&#10;&#10;&#10;MORE DATA, MERRIER FORECASTS&#10;With modern data assimilation capabilities, models have evolved to be much more capable of providing highly accurate forecasts. Additional data layers can be added for insightful air quality forecasts. &#10;&#10;Real-time traffic data can help better simulate roadside pollution exposure. Air pollution data from satellites can serve as a great addition in understanding large-scale pollution transport to and from the city. Similarly, data from weather forecasting models can also be used to fine-tune air quality forecasts. &#10;&#10;City officials, researchers, and policymakers can use the forecast results with other datasets to make data-driven decisions. For instance, forecast results coupled with demographics data and epidemiological datasets can aid the formulation of mitigation strategies for pollution-sensitive areas. &#10;&#10;&#10;REDUCING EXPOSURE WITH AIR QUALITY FORECASTS&#10;The goal of any technology is to help and improve the lives of people. It is also the central goal of smart cities to provide a clean and healthy environment for its citizens. &#10;&#10;Air quality forecasts can help city administration in issuing health alerts and advisory. It can be especially beneficial to sensitive populations. People can employ various pollution reduction measures to reduce their exposure to pollution. &#10;&#10;Assessing trends in the data, effective emission control programs can be developed to reduce the overall pollution load of the city. It can be further included in the city planning and regulations to design sustainable smart cities." id="177" name="Google Shape;177;g109cb693dbf_0_10" title="How can air quality forecasting help reduce pollution exposure?">
            <a:hlinkClick r:id="rId3"/>
          </p:cNvPr>
          <p:cNvPicPr preferRelativeResize="0"/>
          <p:nvPr/>
        </p:nvPicPr>
        <p:blipFill>
          <a:blip r:embed="rId4">
            <a:alphaModFix/>
          </a:blip>
          <a:stretch>
            <a:fillRect/>
          </a:stretch>
        </p:blipFill>
        <p:spPr>
          <a:xfrm>
            <a:off x="2286000" y="17145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g10834607e73_0_66"/>
          <p:cNvPicPr preferRelativeResize="0"/>
          <p:nvPr/>
        </p:nvPicPr>
        <p:blipFill>
          <a:blip r:embed="rId3">
            <a:alphaModFix/>
          </a:blip>
          <a:stretch>
            <a:fillRect/>
          </a:stretch>
        </p:blipFill>
        <p:spPr>
          <a:xfrm>
            <a:off x="152400" y="1381250"/>
            <a:ext cx="8839202" cy="341439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g10834607e73_0_73"/>
          <p:cNvPicPr preferRelativeResize="0"/>
          <p:nvPr/>
        </p:nvPicPr>
        <p:blipFill>
          <a:blip r:embed="rId3">
            <a:alphaModFix/>
          </a:blip>
          <a:stretch>
            <a:fillRect/>
          </a:stretch>
        </p:blipFill>
        <p:spPr>
          <a:xfrm>
            <a:off x="188550" y="1435450"/>
            <a:ext cx="8839199" cy="347826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g10834607e73_0_80"/>
          <p:cNvPicPr preferRelativeResize="0"/>
          <p:nvPr/>
        </p:nvPicPr>
        <p:blipFill>
          <a:blip r:embed="rId3">
            <a:alphaModFix/>
          </a:blip>
          <a:stretch>
            <a:fillRect/>
          </a:stretch>
        </p:blipFill>
        <p:spPr>
          <a:xfrm>
            <a:off x="152400" y="1363175"/>
            <a:ext cx="8839201" cy="346121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g10834607e73_0_87"/>
          <p:cNvPicPr preferRelativeResize="0"/>
          <p:nvPr/>
        </p:nvPicPr>
        <p:blipFill>
          <a:blip r:embed="rId3">
            <a:alphaModFix/>
          </a:blip>
          <a:stretch>
            <a:fillRect/>
          </a:stretch>
        </p:blipFill>
        <p:spPr>
          <a:xfrm>
            <a:off x="206625" y="1650963"/>
            <a:ext cx="8839197" cy="355607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g10834607e73_0_94"/>
          <p:cNvPicPr preferRelativeResize="0"/>
          <p:nvPr/>
        </p:nvPicPr>
        <p:blipFill>
          <a:blip r:embed="rId3">
            <a:alphaModFix/>
          </a:blip>
          <a:stretch>
            <a:fillRect/>
          </a:stretch>
        </p:blipFill>
        <p:spPr>
          <a:xfrm>
            <a:off x="304800" y="1715550"/>
            <a:ext cx="8839203" cy="316331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1098f9d0f61_0_0"/>
          <p:cNvSpPr txBox="1"/>
          <p:nvPr>
            <p:ph type="title"/>
          </p:nvPr>
        </p:nvSpPr>
        <p:spPr>
          <a:xfrm>
            <a:off x="365425" y="97325"/>
            <a:ext cx="7091100" cy="696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Final Output</a:t>
            </a:r>
            <a:endParaRPr/>
          </a:p>
        </p:txBody>
      </p:sp>
      <p:graphicFrame>
        <p:nvGraphicFramePr>
          <p:cNvPr id="483" name="Google Shape;483;g1098f9d0f61_0_0"/>
          <p:cNvGraphicFramePr/>
          <p:nvPr/>
        </p:nvGraphicFramePr>
        <p:xfrm>
          <a:off x="1802150" y="941875"/>
          <a:ext cx="3000000" cy="3000000"/>
        </p:xfrm>
        <a:graphic>
          <a:graphicData uri="http://schemas.openxmlformats.org/drawingml/2006/table">
            <a:tbl>
              <a:tblPr>
                <a:noFill/>
                <a:tableStyleId>{D46FBA82-7627-4274-812F-803F88F324B6}</a:tableStyleId>
              </a:tblPr>
              <a:tblGrid>
                <a:gridCol w="3801125"/>
                <a:gridCol w="1933750"/>
              </a:tblGrid>
              <a:tr h="462125">
                <a:tc>
                  <a:txBody>
                    <a:bodyPr/>
                    <a:lstStyle/>
                    <a:p>
                      <a:pPr indent="0" lvl="0" marL="0" rtl="0" algn="l">
                        <a:lnSpc>
                          <a:spcPct val="115000"/>
                        </a:lnSpc>
                        <a:spcBef>
                          <a:spcPts val="0"/>
                        </a:spcBef>
                        <a:spcAft>
                          <a:spcPts val="0"/>
                        </a:spcAft>
                        <a:buNone/>
                      </a:pPr>
                      <a:r>
                        <a:rPr b="1" lang="en-US" sz="2400">
                          <a:highlight>
                            <a:srgbClr val="FFFFFF"/>
                          </a:highlight>
                        </a:rPr>
                        <a:t>Method</a:t>
                      </a:r>
                      <a:endParaRPr b="1" sz="2400">
                        <a:highlight>
                          <a:srgbClr val="FFFFFF"/>
                        </a:highlight>
                      </a:endParaRPr>
                    </a:p>
                  </a:txBody>
                  <a:tcPr marT="57150" marB="57150" marR="57150" marL="57150" anchor="ctr">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400">
                          <a:highlight>
                            <a:srgbClr val="FFFFFF"/>
                          </a:highlight>
                        </a:rPr>
                        <a:t>RMSE</a:t>
                      </a:r>
                      <a:endParaRPr b="1" sz="2400">
                        <a:highlight>
                          <a:srgbClr val="FFFFFF"/>
                        </a:highlight>
                      </a:endParaRPr>
                    </a:p>
                  </a:txBody>
                  <a:tcPr marT="57150" marB="57150" marR="57150" marL="57150" anchor="ctr"/>
                </a:tc>
              </a:tr>
              <a:tr h="355450">
                <a:tc>
                  <a:txBody>
                    <a:bodyPr/>
                    <a:lstStyle/>
                    <a:p>
                      <a:pPr indent="0" lvl="0" marL="0" rtl="0" algn="l">
                        <a:spcBef>
                          <a:spcPts val="0"/>
                        </a:spcBef>
                        <a:spcAft>
                          <a:spcPts val="0"/>
                        </a:spcAft>
                        <a:buNone/>
                      </a:pPr>
                      <a:r>
                        <a:rPr lang="en-US">
                          <a:solidFill>
                            <a:schemeClr val="dk1"/>
                          </a:solidFill>
                        </a:rPr>
                        <a:t>Naive Method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5.51</a:t>
                      </a:r>
                      <a:endParaRPr/>
                    </a:p>
                  </a:txBody>
                  <a:tcPr marT="91425" marB="91425" marR="91425" marL="91425">
                    <a:lnL cap="flat" cmpd="sng" w="9525">
                      <a:solidFill>
                        <a:srgbClr val="9E9E9E"/>
                      </a:solidFill>
                      <a:prstDash val="solid"/>
                      <a:round/>
                      <a:headEnd len="sm" w="sm" type="none"/>
                      <a:tailEnd len="sm" w="sm" type="none"/>
                    </a:lnL>
                  </a:tcPr>
                </a:tc>
              </a:tr>
              <a:tr h="371975">
                <a:tc>
                  <a:txBody>
                    <a:bodyPr/>
                    <a:lstStyle/>
                    <a:p>
                      <a:pPr indent="0" lvl="0" marL="0" rtl="0" algn="l">
                        <a:spcBef>
                          <a:spcPts val="0"/>
                        </a:spcBef>
                        <a:spcAft>
                          <a:spcPts val="0"/>
                        </a:spcAft>
                        <a:buNone/>
                      </a:pPr>
                      <a:r>
                        <a:rPr lang="en-US">
                          <a:solidFill>
                            <a:schemeClr val="dk1"/>
                          </a:solidFill>
                        </a:rPr>
                        <a:t>Simple Average Method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12.02</a:t>
                      </a:r>
                      <a:endParaRPr/>
                    </a:p>
                  </a:txBody>
                  <a:tcPr marT="91425" marB="91425" marR="91425" marL="91425">
                    <a:lnL cap="flat" cmpd="sng" w="9525">
                      <a:solidFill>
                        <a:srgbClr val="9E9E9E"/>
                      </a:solidFill>
                      <a:prstDash val="solid"/>
                      <a:round/>
                      <a:headEnd len="sm" w="sm" type="none"/>
                      <a:tailEnd len="sm" w="sm" type="none"/>
                    </a:lnL>
                  </a:tcPr>
                </a:tc>
              </a:tr>
              <a:tr h="440825">
                <a:tc>
                  <a:txBody>
                    <a:bodyPr/>
                    <a:lstStyle/>
                    <a:p>
                      <a:pPr indent="0" lvl="0" marL="0" rtl="0" algn="l">
                        <a:lnSpc>
                          <a:spcPct val="115000"/>
                        </a:lnSpc>
                        <a:spcBef>
                          <a:spcPts val="0"/>
                        </a:spcBef>
                        <a:spcAft>
                          <a:spcPts val="0"/>
                        </a:spcAft>
                        <a:buNone/>
                      </a:pPr>
                      <a:r>
                        <a:rPr lang="en-US">
                          <a:highlight>
                            <a:srgbClr val="FFFFFF"/>
                          </a:highlight>
                        </a:rPr>
                        <a:t>Simple Moving Average Method</a:t>
                      </a:r>
                      <a:endParaRPr>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txBody>
                  <a:tcPr marT="57150" marB="57150" marR="57150" marL="571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5.76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509500">
                <a:tc>
                  <a:txBody>
                    <a:bodyPr/>
                    <a:lstStyle/>
                    <a:p>
                      <a:pPr indent="0" lvl="0" marL="0" rtl="0" algn="l">
                        <a:lnSpc>
                          <a:spcPct val="115000"/>
                        </a:lnSpc>
                        <a:spcBef>
                          <a:spcPts val="0"/>
                        </a:spcBef>
                        <a:spcAft>
                          <a:spcPts val="0"/>
                        </a:spcAft>
                        <a:buNone/>
                      </a:pPr>
                      <a:r>
                        <a:rPr lang="en-US">
                          <a:solidFill>
                            <a:schemeClr val="dk1"/>
                          </a:solidFill>
                        </a:rPr>
                        <a:t>Simple Exponential Smoothing Method</a:t>
                      </a:r>
                      <a:endParaRPr>
                        <a:highlight>
                          <a:srgbClr val="FFFFFF"/>
                        </a:highlight>
                      </a:endParaRPr>
                    </a:p>
                  </a:txBody>
                  <a:tcPr marT="57150" marB="57150" marR="57150" marL="571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5.50</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526050">
                <a:tc>
                  <a:txBody>
                    <a:bodyPr/>
                    <a:lstStyle/>
                    <a:p>
                      <a:pPr indent="0" lvl="0" marL="0" rtl="0" algn="l">
                        <a:lnSpc>
                          <a:spcPct val="115000"/>
                        </a:lnSpc>
                        <a:spcBef>
                          <a:spcPts val="0"/>
                        </a:spcBef>
                        <a:spcAft>
                          <a:spcPts val="0"/>
                        </a:spcAft>
                        <a:buNone/>
                      </a:pPr>
                      <a:r>
                        <a:rPr lang="en-US">
                          <a:solidFill>
                            <a:schemeClr val="dk1"/>
                          </a:solidFill>
                        </a:rPr>
                        <a:t>Holt's Exponential Smoothing Method</a:t>
                      </a:r>
                      <a:endParaRPr>
                        <a:solidFill>
                          <a:schemeClr val="dk1"/>
                        </a:solidFill>
                      </a:endParaRPr>
                    </a:p>
                  </a:txBody>
                  <a:tcPr marT="57150" marB="57150" marR="57150" marL="571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1.93</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469450">
                <a:tc>
                  <a:txBody>
                    <a:bodyPr/>
                    <a:lstStyle/>
                    <a:p>
                      <a:pPr indent="0" lvl="0" marL="0" rtl="0" algn="l">
                        <a:lnSpc>
                          <a:spcPct val="115000"/>
                        </a:lnSpc>
                        <a:spcBef>
                          <a:spcPts val="0"/>
                        </a:spcBef>
                        <a:spcAft>
                          <a:spcPts val="0"/>
                        </a:spcAft>
                        <a:buNone/>
                      </a:pPr>
                      <a:r>
                        <a:rPr lang="en-US">
                          <a:solidFill>
                            <a:schemeClr val="dk1"/>
                          </a:solidFill>
                        </a:rPr>
                        <a:t>Holt's Winter Additive Method</a:t>
                      </a:r>
                      <a:endParaRPr>
                        <a:solidFill>
                          <a:schemeClr val="dk1"/>
                        </a:solidFill>
                      </a:endParaRPr>
                    </a:p>
                  </a:txBody>
                  <a:tcPr marT="57150" marB="57150" marR="57150" marL="571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9.46</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476375">
                <a:tc>
                  <a:txBody>
                    <a:bodyPr/>
                    <a:lstStyle/>
                    <a:p>
                      <a:pPr indent="0" lvl="0" marL="0" rtl="0" algn="l">
                        <a:spcBef>
                          <a:spcPts val="1000"/>
                        </a:spcBef>
                        <a:spcAft>
                          <a:spcPts val="0"/>
                        </a:spcAft>
                        <a:buClr>
                          <a:schemeClr val="dk1"/>
                        </a:buClr>
                        <a:buSzPts val="1100"/>
                        <a:buFont typeface="Arial"/>
                        <a:buNone/>
                      </a:pPr>
                      <a:r>
                        <a:rPr lang="en-US">
                          <a:solidFill>
                            <a:schemeClr val="dk1"/>
                          </a:solidFill>
                          <a:highlight>
                            <a:srgbClr val="FFFFFF"/>
                          </a:highlight>
                        </a:rPr>
                        <a:t>Autoregressive</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endParaRPr>
                    </a:p>
                  </a:txBody>
                  <a:tcPr marT="57150" marB="57150" marR="57150" marL="571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0.603</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r h="509425">
                <a:tc>
                  <a:txBody>
                    <a:bodyPr/>
                    <a:lstStyle/>
                    <a:p>
                      <a:pPr indent="0" lvl="0" marL="0" rtl="0" algn="l">
                        <a:spcBef>
                          <a:spcPts val="1100"/>
                        </a:spcBef>
                        <a:spcAft>
                          <a:spcPts val="0"/>
                        </a:spcAft>
                        <a:buClr>
                          <a:schemeClr val="dk1"/>
                        </a:buClr>
                        <a:buSzPts val="1100"/>
                        <a:buFont typeface="Arial"/>
                        <a:buNone/>
                      </a:pPr>
                      <a:r>
                        <a:rPr lang="en-US">
                          <a:solidFill>
                            <a:schemeClr val="dk1"/>
                          </a:solidFill>
                          <a:highlight>
                            <a:srgbClr val="FFFFFF"/>
                          </a:highlight>
                        </a:rPr>
                        <a:t>ARIMA</a:t>
                      </a:r>
                      <a:endParaRPr>
                        <a:solidFill>
                          <a:schemeClr val="dk1"/>
                        </a:solidFill>
                        <a:highlight>
                          <a:srgbClr val="FFFFFF"/>
                        </a:highlight>
                      </a:endParaRPr>
                    </a:p>
                    <a:p>
                      <a:pPr indent="0" lvl="0" marL="0" rtl="0" algn="l">
                        <a:spcBef>
                          <a:spcPts val="1000"/>
                        </a:spcBef>
                        <a:spcAft>
                          <a:spcPts val="0"/>
                        </a:spcAft>
                        <a:buNone/>
                      </a:pPr>
                      <a:r>
                        <a:t/>
                      </a:r>
                      <a:endParaRPr>
                        <a:solidFill>
                          <a:schemeClr val="dk1"/>
                        </a:solidFill>
                        <a:highlight>
                          <a:srgbClr val="FFFFFF"/>
                        </a:highlight>
                      </a:endParaRPr>
                    </a:p>
                  </a:txBody>
                  <a:tcPr marT="57150" marB="57150" marR="57150" marL="571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FFFFFF"/>
                          </a:highlight>
                        </a:rPr>
                        <a:t>0.424</a:t>
                      </a:r>
                      <a:endParaRPr>
                        <a:solidFill>
                          <a:schemeClr val="dk1"/>
                        </a:solidFill>
                        <a:highlight>
                          <a:srgbClr val="FFFFFF"/>
                        </a:highlight>
                      </a:endParaRPr>
                    </a:p>
                    <a:p>
                      <a:pPr indent="0" lvl="0" marL="0" rtl="0" algn="l">
                        <a:lnSpc>
                          <a:spcPct val="115000"/>
                        </a:lnSpc>
                        <a:spcBef>
                          <a:spcPts val="0"/>
                        </a:spcBef>
                        <a:spcAft>
                          <a:spcPts val="0"/>
                        </a:spcAft>
                        <a:buNone/>
                      </a:pPr>
                      <a:r>
                        <a:t/>
                      </a:r>
                      <a:endParaRPr sz="2000">
                        <a:solidFill>
                          <a:schemeClr val="dk1"/>
                        </a:solidFill>
                        <a:highlight>
                          <a:srgbClr val="FFFFFF"/>
                        </a:highlight>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484" name="Google Shape;484;g1098f9d0f61_0_0"/>
          <p:cNvSpPr txBox="1"/>
          <p:nvPr/>
        </p:nvSpPr>
        <p:spPr>
          <a:xfrm>
            <a:off x="479225" y="6180475"/>
            <a:ext cx="85437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2000">
                <a:latin typeface="Trebuchet MS"/>
                <a:ea typeface="Trebuchet MS"/>
                <a:cs typeface="Trebuchet MS"/>
                <a:sym typeface="Trebuchet MS"/>
              </a:rPr>
              <a:t>As per the above table values we finalize </a:t>
            </a:r>
            <a:r>
              <a:rPr lang="en-US" sz="2000">
                <a:latin typeface="Trebuchet MS"/>
                <a:ea typeface="Trebuchet MS"/>
                <a:cs typeface="Trebuchet MS"/>
                <a:sym typeface="Trebuchet MS"/>
              </a:rPr>
              <a:t>the</a:t>
            </a:r>
            <a:r>
              <a:rPr lang="en-US" sz="2000">
                <a:latin typeface="Trebuchet MS"/>
                <a:ea typeface="Trebuchet MS"/>
                <a:cs typeface="Trebuchet MS"/>
                <a:sym typeface="Trebuchet MS"/>
              </a:rPr>
              <a:t> </a:t>
            </a:r>
            <a:r>
              <a:rPr lang="en-US">
                <a:solidFill>
                  <a:schemeClr val="dk1"/>
                </a:solidFill>
                <a:highlight>
                  <a:srgbClr val="FFFFFF"/>
                </a:highlight>
              </a:rPr>
              <a:t>ARIMA </a:t>
            </a:r>
            <a:r>
              <a:rPr lang="en-US" sz="2000">
                <a:solidFill>
                  <a:schemeClr val="dk1"/>
                </a:solidFill>
                <a:highlight>
                  <a:srgbClr val="FFFFFF"/>
                </a:highlight>
              </a:rPr>
              <a:t>is the best Model.    </a:t>
            </a:r>
            <a:endParaRPr sz="2000">
              <a:latin typeface="Trebuchet MS"/>
              <a:ea typeface="Trebuchet MS"/>
              <a:cs typeface="Trebuchet MS"/>
              <a:sym typeface="Trebuchet M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5"/>
          <p:cNvSpPr txBox="1"/>
          <p:nvPr/>
        </p:nvSpPr>
        <p:spPr>
          <a:xfrm>
            <a:off x="3599331" y="3137647"/>
            <a:ext cx="20259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pic>
        <p:nvPicPr>
          <p:cNvPr id="490" name="Google Shape;490;p15"/>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e3bb489db2_4_0"/>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008000"/>
              </a:buClr>
              <a:buSzPts val="3600"/>
              <a:buFont typeface="Courier New"/>
              <a:buNone/>
            </a:pPr>
            <a:r>
              <a:rPr lang="en-US" sz="3600">
                <a:solidFill>
                  <a:srgbClr val="008000"/>
                </a:solidFill>
                <a:latin typeface="Courier New"/>
                <a:ea typeface="Courier New"/>
                <a:cs typeface="Courier New"/>
                <a:sym typeface="Courier New"/>
              </a:rPr>
              <a:t>Lineplot</a:t>
            </a:r>
            <a:br>
              <a:rPr b="0" lang="en-US" sz="3600">
                <a:solidFill>
                  <a:srgbClr val="000000"/>
                </a:solidFill>
                <a:latin typeface="Courier New"/>
                <a:ea typeface="Courier New"/>
                <a:cs typeface="Courier New"/>
                <a:sym typeface="Courier New"/>
              </a:rPr>
            </a:br>
            <a:endParaRPr/>
          </a:p>
        </p:txBody>
      </p:sp>
      <p:pic>
        <p:nvPicPr>
          <p:cNvPr id="184" name="Google Shape;184;ge3bb489db2_4_0"/>
          <p:cNvPicPr preferRelativeResize="0"/>
          <p:nvPr/>
        </p:nvPicPr>
        <p:blipFill rotWithShape="1">
          <a:blip r:embed="rId3">
            <a:alphaModFix/>
          </a:blip>
          <a:srcRect b="39436" l="18076" r="44733" t="19355"/>
          <a:stretch/>
        </p:blipFill>
        <p:spPr>
          <a:xfrm>
            <a:off x="288901" y="1257710"/>
            <a:ext cx="6800851" cy="4238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72"/>
          <p:cNvSpPr txBox="1"/>
          <p:nvPr/>
        </p:nvSpPr>
        <p:spPr>
          <a:xfrm>
            <a:off x="1017335" y="415900"/>
            <a:ext cx="675005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3600"/>
              <a:buFont typeface="Courier New"/>
              <a:buNone/>
            </a:pPr>
            <a:r>
              <a:rPr b="0" i="0" lang="en-US" sz="3600" u="none" cap="none" strike="noStrike">
                <a:solidFill>
                  <a:srgbClr val="008000"/>
                </a:solidFill>
                <a:latin typeface="Courier New"/>
                <a:ea typeface="Courier New"/>
                <a:cs typeface="Courier New"/>
                <a:sym typeface="Courier New"/>
              </a:rPr>
              <a:t>Boxplot</a:t>
            </a:r>
            <a:endParaRPr b="0" i="0" sz="3600" u="none" cap="none" strike="noStrike">
              <a:solidFill>
                <a:srgbClr val="000000"/>
              </a:solidFill>
              <a:latin typeface="Arial"/>
              <a:ea typeface="Arial"/>
              <a:cs typeface="Arial"/>
              <a:sym typeface="Arial"/>
            </a:endParaRPr>
          </a:p>
        </p:txBody>
      </p:sp>
      <p:pic>
        <p:nvPicPr>
          <p:cNvPr id="190" name="Google Shape;190;p72"/>
          <p:cNvPicPr preferRelativeResize="0"/>
          <p:nvPr/>
        </p:nvPicPr>
        <p:blipFill rotWithShape="1">
          <a:blip r:embed="rId3">
            <a:alphaModFix/>
          </a:blip>
          <a:srcRect b="27120" l="2446" r="51921" t="19447"/>
          <a:stretch/>
        </p:blipFill>
        <p:spPr>
          <a:xfrm>
            <a:off x="672693" y="1062231"/>
            <a:ext cx="6386867" cy="42777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73"/>
          <p:cNvSpPr txBox="1"/>
          <p:nvPr/>
        </p:nvSpPr>
        <p:spPr>
          <a:xfrm>
            <a:off x="539394" y="570440"/>
            <a:ext cx="675012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3600"/>
              <a:buFont typeface="Courier New"/>
              <a:buNone/>
            </a:pPr>
            <a:r>
              <a:rPr b="0" i="0" lang="en-US" sz="3600" u="none" cap="none" strike="noStrike">
                <a:solidFill>
                  <a:srgbClr val="008000"/>
                </a:solidFill>
                <a:latin typeface="Courier New"/>
                <a:ea typeface="Courier New"/>
                <a:cs typeface="Courier New"/>
                <a:sym typeface="Courier New"/>
              </a:rPr>
              <a:t>Scatter plot</a:t>
            </a:r>
            <a:endParaRPr b="0" i="0" sz="3600" u="none" cap="none" strike="noStrike">
              <a:solidFill>
                <a:srgbClr val="000000"/>
              </a:solidFill>
              <a:latin typeface="Arial"/>
              <a:ea typeface="Arial"/>
              <a:cs typeface="Arial"/>
              <a:sym typeface="Arial"/>
            </a:endParaRPr>
          </a:p>
        </p:txBody>
      </p:sp>
      <p:pic>
        <p:nvPicPr>
          <p:cNvPr id="196" name="Google Shape;196;p73"/>
          <p:cNvPicPr preferRelativeResize="0"/>
          <p:nvPr/>
        </p:nvPicPr>
        <p:blipFill rotWithShape="1">
          <a:blip r:embed="rId3">
            <a:alphaModFix/>
          </a:blip>
          <a:srcRect b="39622" l="17919" r="46973" t="18984"/>
          <a:stretch/>
        </p:blipFill>
        <p:spPr>
          <a:xfrm>
            <a:off x="704529" y="1617059"/>
            <a:ext cx="6419850" cy="4257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74"/>
          <p:cNvSpPr txBox="1"/>
          <p:nvPr/>
        </p:nvSpPr>
        <p:spPr>
          <a:xfrm>
            <a:off x="580491" y="251941"/>
            <a:ext cx="675012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8000"/>
              </a:buClr>
              <a:buSzPts val="3600"/>
              <a:buFont typeface="Courier New"/>
              <a:buNone/>
            </a:pPr>
            <a:r>
              <a:rPr b="0" i="0" lang="en-US" sz="3600" u="none" cap="none" strike="noStrike">
                <a:solidFill>
                  <a:srgbClr val="008000"/>
                </a:solidFill>
                <a:latin typeface="Courier New"/>
                <a:ea typeface="Courier New"/>
                <a:cs typeface="Courier New"/>
                <a:sym typeface="Courier New"/>
              </a:rPr>
              <a:t>Histogram</a:t>
            </a:r>
            <a:endParaRPr b="0" i="0" sz="3600" u="none" cap="none" strike="noStrike">
              <a:solidFill>
                <a:srgbClr val="000000"/>
              </a:solidFill>
              <a:latin typeface="Arial"/>
              <a:ea typeface="Arial"/>
              <a:cs typeface="Arial"/>
              <a:sym typeface="Arial"/>
            </a:endParaRPr>
          </a:p>
        </p:txBody>
      </p:sp>
      <p:pic>
        <p:nvPicPr>
          <p:cNvPr id="202" name="Google Shape;202;p74"/>
          <p:cNvPicPr preferRelativeResize="0"/>
          <p:nvPr/>
        </p:nvPicPr>
        <p:blipFill rotWithShape="1">
          <a:blip r:embed="rId3">
            <a:alphaModFix/>
          </a:blip>
          <a:srcRect b="32720" l="18091" r="37339" t="20012"/>
          <a:stretch/>
        </p:blipFill>
        <p:spPr>
          <a:xfrm>
            <a:off x="311699" y="1306300"/>
            <a:ext cx="8168137" cy="48164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2012-08-17T07:00:49Z</dcterms:created>
  <dc:creator>Gonala, Shirish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